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16"/>
  </p:notesMasterIdLst>
  <p:sldIdLst>
    <p:sldId id="2147470757" r:id="rId3"/>
    <p:sldId id="2147482113" r:id="rId4"/>
    <p:sldId id="2147470792" r:id="rId5"/>
    <p:sldId id="539" r:id="rId6"/>
    <p:sldId id="2147470764" r:id="rId7"/>
    <p:sldId id="2147470759" r:id="rId8"/>
    <p:sldId id="2147482177" r:id="rId9"/>
    <p:sldId id="2147482115" r:id="rId10"/>
    <p:sldId id="2147482176" r:id="rId11"/>
    <p:sldId id="2147470774" r:id="rId12"/>
    <p:sldId id="2147482117" r:id="rId13"/>
    <p:sldId id="2147482138" r:id="rId14"/>
    <p:sldId id="21474707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65D04-8EDA-4848-AA72-8F40A03E9E78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2188C-FC06-47CA-8064-C7C8026693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9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>
                <a:solidFill>
                  <a:srgbClr val="3B3B3B"/>
                </a:solidFill>
                <a:effectLst/>
                <a:latin typeface="Lato" panose="020F0502020204030203" pitchFamily="34" charset="0"/>
              </a:rPr>
              <a:t>Numerical facts and historical data to predict upcoming events.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F3531B-031C-42FD-A924-EBBBF96FA40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4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A6D400-C829-4070-B5E9-1BF68645D6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80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F3531B-031C-42FD-A924-EBBBF96FA40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50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3885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3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59B04-8E04-BA5F-5CC1-723DFC26BC7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8C35EC4-B295-C121-7730-26E2B885F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579F7-56A6-4C6C-4C40-A211E3867A4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90D2BD7-8DE9-14EB-A9CA-7F6D5582A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9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40A3F-057D-A16C-44FB-E7251CF61C7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AED2D99-F462-C76E-34A2-3178C4F20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" cy="9144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6CA55-523F-02AA-3E57-B0B8F3568A7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CAD4462-BE6B-0186-5BFA-EB7FA7567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3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634856-D069-27C5-AE2D-BF5A064A1D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2757C-63DC-5203-8F3F-197CBC0C4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22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9EFFB-CF8F-5FE7-3C21-3C6E9EADB3D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93AA52E3-1AC0-8518-6CA6-17A9E3AAD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0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1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27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53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4453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57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68B56-DC1D-D0A1-4C1A-48F897CD3B0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56EEBA4-4366-2FC6-9A6D-819D5F658A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5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948164-C633-3C0F-C93C-061821C1EA7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0A45857-C0AE-9285-CDC5-439022BD1B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87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30E4F-F4A0-CBD3-D2E1-070A60CA1C1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85DFF8F-C414-7C87-C6CB-F86BAD7E5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14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0175C-8E39-C373-A0B2-60710CEF82A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ACD6C12-3636-CE0C-EBC4-7E1F5C0B14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DEBB8D-FBC8-20B0-C48B-AB77C0F6571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736D7EB-1E35-1395-5434-603E6055BB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1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9E76A-0D1B-161C-CDEA-9055A41D1EE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ADAE87A-76BE-E8B5-3C87-A91932B70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989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3FE31-69E3-D618-79D0-CAAE56D78EF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54FD5E0-BFDE-7125-65E3-CF3DFB7C4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05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58530-7AC0-31BC-D52E-E3BE044E4EE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BE7BA20-0898-3EF4-0193-A464182DC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5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289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857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2445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433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89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2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3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07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6020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703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3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7610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4619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31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46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531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658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205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89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26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5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27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83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43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768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344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41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862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92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9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3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5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1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D892-3A7E-9818-FD16-F0D9AA1CB00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74FAAB0-0CBC-A138-B6EB-CEC8932500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66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82BAB-C16B-C302-DF79-81DEDDED791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9695692-E7DC-8586-2731-9FA159FC97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338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1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2.xlsx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0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EF884-DE8A-D642-A9E0-7D973D822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5400">
                <a:latin typeface="+mj-lt"/>
              </a:rPr>
            </a:br>
            <a:r>
              <a:rPr lang="en-US" sz="5400">
                <a:latin typeface="+mj-lt"/>
              </a:rPr>
              <a:t>The Forecast Process</a:t>
            </a:r>
          </a:p>
        </p:txBody>
      </p:sp>
      <p:sp>
        <p:nvSpPr>
          <p:cNvPr id="7" name="Name">
            <a:extLst>
              <a:ext uri="{FF2B5EF4-FFF2-40B4-BE49-F238E27FC236}">
                <a16:creationId xmlns:a16="http://schemas.microsoft.com/office/drawing/2014/main" id="{39115C40-A78C-864E-BF4C-E15427A3A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Bipasha Mohapatra</a:t>
            </a:r>
            <a:endParaRPr lang="en-US"/>
          </a:p>
        </p:txBody>
      </p:sp>
      <p:pic>
        <p:nvPicPr>
          <p:cNvPr id="16" name="Picture Placeholder 15" descr="Close-up of market graph analysis">
            <a:extLst>
              <a:ext uri="{FF2B5EF4-FFF2-40B4-BE49-F238E27FC236}">
                <a16:creationId xmlns:a16="http://schemas.microsoft.com/office/drawing/2014/main" id="{349012A1-41BB-089E-8F71-FB546A5BE1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r="305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91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7ACBBAEC-7349-B5DD-18DD-9765B787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760220"/>
            <a:ext cx="4594524" cy="1668780"/>
          </a:xfrm>
        </p:spPr>
        <p:txBody>
          <a:bodyPr/>
          <a:lstStyle/>
          <a:p>
            <a:r>
              <a:rPr lang="en-US"/>
              <a:t>Step 3</a:t>
            </a:r>
            <a:br>
              <a:rPr lang="en-US"/>
            </a:br>
            <a:br>
              <a:rPr lang="en-US"/>
            </a:br>
            <a:r>
              <a:rPr lang="en-US" sz="4400"/>
              <a:t>Analyze Data</a:t>
            </a:r>
            <a:endParaRPr lang="en-US" sz="2000">
              <a:solidFill>
                <a:schemeClr val="bg2"/>
              </a:solidFill>
              <a:latin typeface="+mn-lt"/>
              <a:ea typeface="ＭＳ Ｐゴシック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31180D-8182-7CF9-C831-6FFCBB74740F}"/>
              </a:ext>
            </a:extLst>
          </p:cNvPr>
          <p:cNvSpPr txBox="1">
            <a:spLocks/>
          </p:cNvSpPr>
          <p:nvPr/>
        </p:nvSpPr>
        <p:spPr>
          <a:xfrm>
            <a:off x="623104" y="3650130"/>
            <a:ext cx="5166360" cy="146304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</a:rPr>
              <a:t>Find meaningful patterns	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518DE30A-58A7-BBB1-5A60-E337E5C940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52675" y="1203477"/>
            <a:ext cx="4846320" cy="365760"/>
          </a:xfrm>
        </p:spPr>
        <p:txBody>
          <a:bodyPr/>
          <a:lstStyle/>
          <a:p>
            <a:r>
              <a:rPr lang="en-US" sz="1800">
                <a:latin typeface="+mj-lt"/>
              </a:rPr>
              <a:t>Seasonality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19FA492-707C-0AFD-771D-DC944C0AC4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52675" y="2839622"/>
            <a:ext cx="4846320" cy="365760"/>
          </a:xfrm>
        </p:spPr>
        <p:txBody>
          <a:bodyPr/>
          <a:lstStyle/>
          <a:p>
            <a:r>
              <a:rPr lang="en-US" sz="1800">
                <a:latin typeface="+mj-lt"/>
              </a:rPr>
              <a:t>Calculate Y/Y %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B9D4C5A-4C67-DD84-B012-130CC107B6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52675" y="4298720"/>
            <a:ext cx="4846320" cy="365760"/>
          </a:xfrm>
        </p:spPr>
        <p:txBody>
          <a:bodyPr/>
          <a:lstStyle/>
          <a:p>
            <a:r>
              <a:rPr lang="en-US" sz="1800">
                <a:latin typeface="+mj-lt"/>
              </a:rPr>
              <a:t>Calculate Q/Q %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21C81F-2363-C9C4-DE9B-BF42FB966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2675" y="1664955"/>
            <a:ext cx="4846320" cy="659745"/>
          </a:xfrm>
        </p:spPr>
        <p:txBody>
          <a:bodyPr/>
          <a:lstStyle/>
          <a:p>
            <a:r>
              <a:rPr lang="en-US" sz="1600">
                <a:latin typeface="+mn-lt"/>
              </a:rPr>
              <a:t>Is there one month in the quarter that tends to be stronger than the others?</a:t>
            </a:r>
          </a:p>
          <a:p>
            <a:endParaRPr lang="en-US" sz="160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6FA0DA9-FBF9-C33C-8E12-722D73CA1B4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52675" y="3241047"/>
            <a:ext cx="4846320" cy="652976"/>
          </a:xfrm>
        </p:spPr>
        <p:txBody>
          <a:bodyPr/>
          <a:lstStyle/>
          <a:p>
            <a:r>
              <a:rPr lang="en-US" sz="1600">
                <a:latin typeface="+mn-lt"/>
              </a:rPr>
              <a:t>Does your future forecast align to business strategy?</a:t>
            </a:r>
          </a:p>
          <a:p>
            <a:endParaRPr lang="en-US" sz="160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9528E4C1-72B9-9AC7-9A80-F9ED097170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52675" y="4700145"/>
            <a:ext cx="4846320" cy="558875"/>
          </a:xfrm>
        </p:spPr>
        <p:txBody>
          <a:bodyPr/>
          <a:lstStyle/>
          <a:p>
            <a:r>
              <a:rPr lang="en-US" sz="1600">
                <a:latin typeface="+mn-lt"/>
              </a:rPr>
              <a:t>Does your quarter over quarter growth assumption align with historical linearity?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925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AC318DAB-A68C-616D-7A38-F2A7A0BA13CE}"/>
              </a:ext>
            </a:extLst>
          </p:cNvPr>
          <p:cNvSpPr txBox="1">
            <a:spLocks/>
          </p:cNvSpPr>
          <p:nvPr/>
        </p:nvSpPr>
        <p:spPr>
          <a:xfrm>
            <a:off x="610241" y="2606431"/>
            <a:ext cx="4572000" cy="2743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  <a:lvl2pPr marL="406371" indent="0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lang="en-US" sz="2000" kern="120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863" indent="0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lang="en-US" sz="1800" kern="120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8920" indent="0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lang="en-US" sz="1600" kern="120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21" indent="0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lang="en-US" sz="1400" kern="120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51A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  <a:p>
            <a:pPr marL="0" marR="0" lvl="0" indent="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1A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Questions to Ask: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  <a:p>
            <a:pPr marL="285750" marR="0" lvl="0" indent="-28575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What is the PLC?</a:t>
            </a:r>
          </a:p>
          <a:p>
            <a:pPr marL="285750" marR="0" lvl="0" indent="-28575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Is there a persistent bias?</a:t>
            </a:r>
          </a:p>
          <a:p>
            <a:pPr marL="285750" marR="0" lvl="0" indent="-28575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Is there a seasonality?</a:t>
            </a:r>
          </a:p>
          <a:p>
            <a:pPr marL="285750" marR="0" lvl="0" indent="-28575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What caused the anomaly?</a:t>
            </a:r>
          </a:p>
          <a:p>
            <a:pPr marL="285750" marR="0" lvl="0" indent="-285750" algn="l" defTabSz="912276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Are there differences in the streams?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51A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  <a:p>
            <a:pPr marL="285750" marR="0" lvl="0" indent="-28575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51AF"/>
              </a:buClr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564BF53-82E9-1980-2CA1-55089DEA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2738"/>
            <a:ext cx="4594225" cy="635000"/>
          </a:xfrm>
        </p:spPr>
        <p:txBody>
          <a:bodyPr>
            <a:normAutofit fontScale="90000"/>
          </a:bodyPr>
          <a:lstStyle/>
          <a:p>
            <a:r>
              <a:rPr lang="en-US" sz="4000"/>
              <a:t>Step 4 : </a:t>
            </a:r>
            <a:br>
              <a:rPr lang="en-US" sz="3600"/>
            </a:br>
            <a:r>
              <a:rPr lang="en-US" sz="4000"/>
              <a:t>Establishing a Future Forecast -Collaborate</a:t>
            </a:r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4EB4B-D5AC-47EA-BD96-7670B1113657}"/>
              </a:ext>
            </a:extLst>
          </p:cNvPr>
          <p:cNvGrpSpPr/>
          <p:nvPr/>
        </p:nvGrpSpPr>
        <p:grpSpPr>
          <a:xfrm>
            <a:off x="7136662" y="1582264"/>
            <a:ext cx="4193616" cy="4198727"/>
            <a:chOff x="7177693" y="1752249"/>
            <a:chExt cx="4193616" cy="419872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8F279B-1B3C-B559-36FE-C1E0A1B70BA9}"/>
                </a:ext>
              </a:extLst>
            </p:cNvPr>
            <p:cNvSpPr/>
            <p:nvPr/>
          </p:nvSpPr>
          <p:spPr>
            <a:xfrm>
              <a:off x="7914852" y="3539988"/>
              <a:ext cx="622489" cy="623248"/>
            </a:xfrm>
            <a:custGeom>
              <a:avLst/>
              <a:gdLst>
                <a:gd name="connsiteX0" fmla="*/ 311245 w 622489"/>
                <a:gd name="connsiteY0" fmla="*/ 0 h 623248"/>
                <a:gd name="connsiteX1" fmla="*/ 0 w 622489"/>
                <a:gd name="connsiteY1" fmla="*/ 311624 h 623248"/>
                <a:gd name="connsiteX2" fmla="*/ 311245 w 622489"/>
                <a:gd name="connsiteY2" fmla="*/ 623249 h 623248"/>
                <a:gd name="connsiteX3" fmla="*/ 622490 w 622489"/>
                <a:gd name="connsiteY3" fmla="*/ 311624 h 623248"/>
                <a:gd name="connsiteX4" fmla="*/ 311245 w 622489"/>
                <a:gd name="connsiteY4" fmla="*/ 0 h 623248"/>
                <a:gd name="connsiteX5" fmla="*/ 311245 w 622489"/>
                <a:gd name="connsiteY5" fmla="*/ 524841 h 623248"/>
                <a:gd name="connsiteX6" fmla="*/ 98288 w 622489"/>
                <a:gd name="connsiteY6" fmla="*/ 311624 h 623248"/>
                <a:gd name="connsiteX7" fmla="*/ 311245 w 622489"/>
                <a:gd name="connsiteY7" fmla="*/ 98408 h 623248"/>
                <a:gd name="connsiteX8" fmla="*/ 524202 w 622489"/>
                <a:gd name="connsiteY8" fmla="*/ 311624 h 623248"/>
                <a:gd name="connsiteX9" fmla="*/ 311245 w 622489"/>
                <a:gd name="connsiteY9" fmla="*/ 524841 h 6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89" h="623248">
                  <a:moveTo>
                    <a:pt x="311245" y="0"/>
                  </a:moveTo>
                  <a:cubicBezTo>
                    <a:pt x="139346" y="0"/>
                    <a:pt x="0" y="139516"/>
                    <a:pt x="0" y="311624"/>
                  </a:cubicBezTo>
                  <a:cubicBezTo>
                    <a:pt x="0" y="483733"/>
                    <a:pt x="139346" y="623249"/>
                    <a:pt x="311245" y="623249"/>
                  </a:cubicBezTo>
                  <a:cubicBezTo>
                    <a:pt x="483144" y="623249"/>
                    <a:pt x="622490" y="483733"/>
                    <a:pt x="622490" y="311624"/>
                  </a:cubicBezTo>
                  <a:cubicBezTo>
                    <a:pt x="622293" y="139601"/>
                    <a:pt x="483059" y="197"/>
                    <a:pt x="311245" y="0"/>
                  </a:cubicBezTo>
                  <a:close/>
                  <a:moveTo>
                    <a:pt x="311245" y="524841"/>
                  </a:moveTo>
                  <a:cubicBezTo>
                    <a:pt x="193634" y="524841"/>
                    <a:pt x="98288" y="429379"/>
                    <a:pt x="98288" y="311624"/>
                  </a:cubicBezTo>
                  <a:cubicBezTo>
                    <a:pt x="98288" y="193870"/>
                    <a:pt x="193634" y="98408"/>
                    <a:pt x="311245" y="98408"/>
                  </a:cubicBezTo>
                  <a:cubicBezTo>
                    <a:pt x="428856" y="98408"/>
                    <a:pt x="524202" y="193870"/>
                    <a:pt x="524202" y="311624"/>
                  </a:cubicBezTo>
                  <a:cubicBezTo>
                    <a:pt x="524065" y="429327"/>
                    <a:pt x="428804" y="524703"/>
                    <a:pt x="311245" y="524841"/>
                  </a:cubicBezTo>
                  <a:close/>
                </a:path>
              </a:pathLst>
            </a:custGeom>
            <a:solidFill>
              <a:srgbClr val="00206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27BD02B-3C1E-99BD-6588-B9A371884F04}"/>
                </a:ext>
              </a:extLst>
            </p:cNvPr>
            <p:cNvSpPr/>
            <p:nvPr/>
          </p:nvSpPr>
          <p:spPr>
            <a:xfrm>
              <a:off x="10011660" y="3539988"/>
              <a:ext cx="622489" cy="623248"/>
            </a:xfrm>
            <a:custGeom>
              <a:avLst/>
              <a:gdLst>
                <a:gd name="connsiteX0" fmla="*/ 0 w 622489"/>
                <a:gd name="connsiteY0" fmla="*/ 311624 h 623248"/>
                <a:gd name="connsiteX1" fmla="*/ 311245 w 622489"/>
                <a:gd name="connsiteY1" fmla="*/ 623249 h 623248"/>
                <a:gd name="connsiteX2" fmla="*/ 622490 w 622489"/>
                <a:gd name="connsiteY2" fmla="*/ 311624 h 623248"/>
                <a:gd name="connsiteX3" fmla="*/ 311245 w 622489"/>
                <a:gd name="connsiteY3" fmla="*/ 0 h 623248"/>
                <a:gd name="connsiteX4" fmla="*/ 0 w 622489"/>
                <a:gd name="connsiteY4" fmla="*/ 311624 h 623248"/>
                <a:gd name="connsiteX5" fmla="*/ 311245 w 622489"/>
                <a:gd name="connsiteY5" fmla="*/ 98408 h 623248"/>
                <a:gd name="connsiteX6" fmla="*/ 524202 w 622489"/>
                <a:gd name="connsiteY6" fmla="*/ 311624 h 623248"/>
                <a:gd name="connsiteX7" fmla="*/ 311245 w 622489"/>
                <a:gd name="connsiteY7" fmla="*/ 524841 h 623248"/>
                <a:gd name="connsiteX8" fmla="*/ 98288 w 622489"/>
                <a:gd name="connsiteY8" fmla="*/ 311624 h 623248"/>
                <a:gd name="connsiteX9" fmla="*/ 311245 w 622489"/>
                <a:gd name="connsiteY9" fmla="*/ 98408 h 6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89" h="623248">
                  <a:moveTo>
                    <a:pt x="0" y="311624"/>
                  </a:moveTo>
                  <a:cubicBezTo>
                    <a:pt x="0" y="483733"/>
                    <a:pt x="139346" y="623249"/>
                    <a:pt x="311245" y="623249"/>
                  </a:cubicBezTo>
                  <a:cubicBezTo>
                    <a:pt x="483144" y="623249"/>
                    <a:pt x="622490" y="483733"/>
                    <a:pt x="622490" y="311624"/>
                  </a:cubicBezTo>
                  <a:cubicBezTo>
                    <a:pt x="622490" y="139516"/>
                    <a:pt x="483144" y="0"/>
                    <a:pt x="311245" y="0"/>
                  </a:cubicBezTo>
                  <a:cubicBezTo>
                    <a:pt x="139431" y="197"/>
                    <a:pt x="196" y="139601"/>
                    <a:pt x="0" y="311624"/>
                  </a:cubicBezTo>
                  <a:close/>
                  <a:moveTo>
                    <a:pt x="311245" y="98408"/>
                  </a:moveTo>
                  <a:cubicBezTo>
                    <a:pt x="428856" y="98408"/>
                    <a:pt x="524202" y="193870"/>
                    <a:pt x="524202" y="311624"/>
                  </a:cubicBezTo>
                  <a:cubicBezTo>
                    <a:pt x="524202" y="429379"/>
                    <a:pt x="428856" y="524841"/>
                    <a:pt x="311245" y="524841"/>
                  </a:cubicBezTo>
                  <a:cubicBezTo>
                    <a:pt x="193634" y="524841"/>
                    <a:pt x="98288" y="429379"/>
                    <a:pt x="98288" y="311624"/>
                  </a:cubicBezTo>
                  <a:cubicBezTo>
                    <a:pt x="98426" y="193922"/>
                    <a:pt x="193686" y="98546"/>
                    <a:pt x="311245" y="98408"/>
                  </a:cubicBezTo>
                  <a:close/>
                </a:path>
              </a:pathLst>
            </a:custGeom>
            <a:solidFill>
              <a:srgbClr val="00206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67352C5-091F-B636-48B1-0C699B7B3D26}"/>
                </a:ext>
              </a:extLst>
            </p:cNvPr>
            <p:cNvSpPr/>
            <p:nvPr/>
          </p:nvSpPr>
          <p:spPr>
            <a:xfrm>
              <a:off x="8963256" y="4589670"/>
              <a:ext cx="622489" cy="623248"/>
            </a:xfrm>
            <a:custGeom>
              <a:avLst/>
              <a:gdLst>
                <a:gd name="connsiteX0" fmla="*/ 311245 w 622489"/>
                <a:gd name="connsiteY0" fmla="*/ 0 h 623248"/>
                <a:gd name="connsiteX1" fmla="*/ 0 w 622489"/>
                <a:gd name="connsiteY1" fmla="*/ 311624 h 623248"/>
                <a:gd name="connsiteX2" fmla="*/ 311245 w 622489"/>
                <a:gd name="connsiteY2" fmla="*/ 623249 h 623248"/>
                <a:gd name="connsiteX3" fmla="*/ 622490 w 622489"/>
                <a:gd name="connsiteY3" fmla="*/ 311624 h 623248"/>
                <a:gd name="connsiteX4" fmla="*/ 311245 w 622489"/>
                <a:gd name="connsiteY4" fmla="*/ 0 h 623248"/>
                <a:gd name="connsiteX5" fmla="*/ 311245 w 622489"/>
                <a:gd name="connsiteY5" fmla="*/ 524841 h 623248"/>
                <a:gd name="connsiteX6" fmla="*/ 98288 w 622489"/>
                <a:gd name="connsiteY6" fmla="*/ 311624 h 623248"/>
                <a:gd name="connsiteX7" fmla="*/ 311245 w 622489"/>
                <a:gd name="connsiteY7" fmla="*/ 98408 h 623248"/>
                <a:gd name="connsiteX8" fmla="*/ 524202 w 622489"/>
                <a:gd name="connsiteY8" fmla="*/ 311624 h 623248"/>
                <a:gd name="connsiteX9" fmla="*/ 311245 w 622489"/>
                <a:gd name="connsiteY9" fmla="*/ 524841 h 6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89" h="623248">
                  <a:moveTo>
                    <a:pt x="311245" y="0"/>
                  </a:moveTo>
                  <a:cubicBezTo>
                    <a:pt x="139346" y="0"/>
                    <a:pt x="0" y="139516"/>
                    <a:pt x="0" y="311624"/>
                  </a:cubicBezTo>
                  <a:cubicBezTo>
                    <a:pt x="0" y="483733"/>
                    <a:pt x="139346" y="623249"/>
                    <a:pt x="311245" y="623249"/>
                  </a:cubicBezTo>
                  <a:cubicBezTo>
                    <a:pt x="483144" y="623249"/>
                    <a:pt x="622490" y="483733"/>
                    <a:pt x="622490" y="311624"/>
                  </a:cubicBezTo>
                  <a:cubicBezTo>
                    <a:pt x="622294" y="139601"/>
                    <a:pt x="483059" y="197"/>
                    <a:pt x="311245" y="0"/>
                  </a:cubicBezTo>
                  <a:close/>
                  <a:moveTo>
                    <a:pt x="311245" y="524841"/>
                  </a:moveTo>
                  <a:cubicBezTo>
                    <a:pt x="193634" y="524841"/>
                    <a:pt x="98288" y="429379"/>
                    <a:pt x="98288" y="311624"/>
                  </a:cubicBezTo>
                  <a:cubicBezTo>
                    <a:pt x="98288" y="193870"/>
                    <a:pt x="193634" y="98408"/>
                    <a:pt x="311245" y="98408"/>
                  </a:cubicBezTo>
                  <a:cubicBezTo>
                    <a:pt x="428856" y="98408"/>
                    <a:pt x="524202" y="193870"/>
                    <a:pt x="524202" y="311624"/>
                  </a:cubicBezTo>
                  <a:cubicBezTo>
                    <a:pt x="524064" y="429327"/>
                    <a:pt x="428804" y="524703"/>
                    <a:pt x="311245" y="524841"/>
                  </a:cubicBezTo>
                  <a:close/>
                </a:path>
              </a:pathLst>
            </a:custGeom>
            <a:solidFill>
              <a:srgbClr val="FFC00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E7FF4CB-E375-7FFC-7CE7-6EEBA90E8057}"/>
                </a:ext>
              </a:extLst>
            </p:cNvPr>
            <p:cNvSpPr/>
            <p:nvPr/>
          </p:nvSpPr>
          <p:spPr>
            <a:xfrm>
              <a:off x="8963256" y="2490306"/>
              <a:ext cx="622489" cy="623248"/>
            </a:xfrm>
            <a:custGeom>
              <a:avLst/>
              <a:gdLst>
                <a:gd name="connsiteX0" fmla="*/ 311245 w 622489"/>
                <a:gd name="connsiteY0" fmla="*/ 0 h 623248"/>
                <a:gd name="connsiteX1" fmla="*/ 0 w 622489"/>
                <a:gd name="connsiteY1" fmla="*/ 311624 h 623248"/>
                <a:gd name="connsiteX2" fmla="*/ 311245 w 622489"/>
                <a:gd name="connsiteY2" fmla="*/ 623249 h 623248"/>
                <a:gd name="connsiteX3" fmla="*/ 622490 w 622489"/>
                <a:gd name="connsiteY3" fmla="*/ 311624 h 623248"/>
                <a:gd name="connsiteX4" fmla="*/ 311245 w 622489"/>
                <a:gd name="connsiteY4" fmla="*/ 0 h 623248"/>
                <a:gd name="connsiteX5" fmla="*/ 311245 w 622489"/>
                <a:gd name="connsiteY5" fmla="*/ 524841 h 623248"/>
                <a:gd name="connsiteX6" fmla="*/ 98288 w 622489"/>
                <a:gd name="connsiteY6" fmla="*/ 311624 h 623248"/>
                <a:gd name="connsiteX7" fmla="*/ 311245 w 622489"/>
                <a:gd name="connsiteY7" fmla="*/ 98408 h 623248"/>
                <a:gd name="connsiteX8" fmla="*/ 524202 w 622489"/>
                <a:gd name="connsiteY8" fmla="*/ 311624 h 623248"/>
                <a:gd name="connsiteX9" fmla="*/ 311245 w 622489"/>
                <a:gd name="connsiteY9" fmla="*/ 524841 h 6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89" h="623248">
                  <a:moveTo>
                    <a:pt x="311245" y="0"/>
                  </a:moveTo>
                  <a:cubicBezTo>
                    <a:pt x="139346" y="0"/>
                    <a:pt x="0" y="139516"/>
                    <a:pt x="0" y="311624"/>
                  </a:cubicBezTo>
                  <a:cubicBezTo>
                    <a:pt x="0" y="483733"/>
                    <a:pt x="139346" y="623249"/>
                    <a:pt x="311245" y="623249"/>
                  </a:cubicBezTo>
                  <a:cubicBezTo>
                    <a:pt x="483144" y="623249"/>
                    <a:pt x="622490" y="483733"/>
                    <a:pt x="622490" y="311624"/>
                  </a:cubicBezTo>
                  <a:cubicBezTo>
                    <a:pt x="622294" y="139601"/>
                    <a:pt x="483059" y="197"/>
                    <a:pt x="311245" y="0"/>
                  </a:cubicBezTo>
                  <a:close/>
                  <a:moveTo>
                    <a:pt x="311245" y="524841"/>
                  </a:moveTo>
                  <a:cubicBezTo>
                    <a:pt x="193634" y="524841"/>
                    <a:pt x="98288" y="429379"/>
                    <a:pt x="98288" y="311624"/>
                  </a:cubicBezTo>
                  <a:cubicBezTo>
                    <a:pt x="98288" y="193870"/>
                    <a:pt x="193634" y="98408"/>
                    <a:pt x="311245" y="98408"/>
                  </a:cubicBezTo>
                  <a:cubicBezTo>
                    <a:pt x="428856" y="98408"/>
                    <a:pt x="524202" y="193870"/>
                    <a:pt x="524202" y="311624"/>
                  </a:cubicBezTo>
                  <a:cubicBezTo>
                    <a:pt x="524064" y="429327"/>
                    <a:pt x="428804" y="524703"/>
                    <a:pt x="311245" y="524841"/>
                  </a:cubicBezTo>
                  <a:close/>
                </a:path>
              </a:pathLst>
            </a:custGeom>
            <a:solidFill>
              <a:srgbClr val="FFC00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C07930-FA3D-D7D7-5E71-F803A00F82AA}"/>
                </a:ext>
              </a:extLst>
            </p:cNvPr>
            <p:cNvSpPr/>
            <p:nvPr/>
          </p:nvSpPr>
          <p:spPr>
            <a:xfrm>
              <a:off x="9704182" y="4281193"/>
              <a:ext cx="623344" cy="624103"/>
            </a:xfrm>
            <a:custGeom>
              <a:avLst/>
              <a:gdLst>
                <a:gd name="connsiteX0" fmla="*/ 531765 w 623344"/>
                <a:gd name="connsiteY0" fmla="*/ 533004 h 624103"/>
                <a:gd name="connsiteX1" fmla="*/ 532355 w 623344"/>
                <a:gd name="connsiteY1" fmla="*/ 91692 h 624103"/>
                <a:gd name="connsiteX2" fmla="*/ 91586 w 623344"/>
                <a:gd name="connsiteY2" fmla="*/ 91101 h 624103"/>
                <a:gd name="connsiteX3" fmla="*/ 90989 w 623344"/>
                <a:gd name="connsiteY3" fmla="*/ 532407 h 624103"/>
                <a:gd name="connsiteX4" fmla="*/ 311639 w 623344"/>
                <a:gd name="connsiteY4" fmla="*/ 624104 h 624103"/>
                <a:gd name="connsiteX5" fmla="*/ 531765 w 623344"/>
                <a:gd name="connsiteY5" fmla="*/ 533004 h 624103"/>
                <a:gd name="connsiteX6" fmla="*/ 161069 w 623344"/>
                <a:gd name="connsiteY6" fmla="*/ 463423 h 624103"/>
                <a:gd name="connsiteX7" fmla="*/ 161088 w 623344"/>
                <a:gd name="connsiteY7" fmla="*/ 161876 h 624103"/>
                <a:gd name="connsiteX8" fmla="*/ 462269 w 623344"/>
                <a:gd name="connsiteY8" fmla="*/ 161889 h 624103"/>
                <a:gd name="connsiteX9" fmla="*/ 462269 w 623344"/>
                <a:gd name="connsiteY9" fmla="*/ 463423 h 624103"/>
                <a:gd name="connsiteX10" fmla="*/ 163185 w 623344"/>
                <a:gd name="connsiteY10" fmla="*/ 465542 h 624103"/>
                <a:gd name="connsiteX11" fmla="*/ 161069 w 623344"/>
                <a:gd name="connsiteY11" fmla="*/ 463423 h 6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344" h="624103">
                  <a:moveTo>
                    <a:pt x="531765" y="533004"/>
                  </a:moveTo>
                  <a:cubicBezTo>
                    <a:pt x="653642" y="411300"/>
                    <a:pt x="653904" y="213724"/>
                    <a:pt x="532355" y="91692"/>
                  </a:cubicBezTo>
                  <a:cubicBezTo>
                    <a:pt x="410799" y="-30334"/>
                    <a:pt x="213463" y="-30596"/>
                    <a:pt x="91586" y="91101"/>
                  </a:cubicBezTo>
                  <a:cubicBezTo>
                    <a:pt x="-30298" y="212805"/>
                    <a:pt x="-30560" y="410382"/>
                    <a:pt x="90989" y="532407"/>
                  </a:cubicBezTo>
                  <a:cubicBezTo>
                    <a:pt x="149458" y="591104"/>
                    <a:pt x="228842" y="624097"/>
                    <a:pt x="311639" y="624104"/>
                  </a:cubicBezTo>
                  <a:cubicBezTo>
                    <a:pt x="394168" y="624117"/>
                    <a:pt x="473330" y="591353"/>
                    <a:pt x="531765" y="533004"/>
                  </a:cubicBezTo>
                  <a:close/>
                  <a:moveTo>
                    <a:pt x="161069" y="463423"/>
                  </a:moveTo>
                  <a:cubicBezTo>
                    <a:pt x="77904" y="380151"/>
                    <a:pt x="77911" y="245142"/>
                    <a:pt x="161088" y="161876"/>
                  </a:cubicBezTo>
                  <a:cubicBezTo>
                    <a:pt x="244260" y="78610"/>
                    <a:pt x="379104" y="78616"/>
                    <a:pt x="462269" y="161889"/>
                  </a:cubicBezTo>
                  <a:cubicBezTo>
                    <a:pt x="545427" y="245162"/>
                    <a:pt x="545427" y="380157"/>
                    <a:pt x="462269" y="463423"/>
                  </a:cubicBezTo>
                  <a:cubicBezTo>
                    <a:pt x="380264" y="546702"/>
                    <a:pt x="246356" y="547647"/>
                    <a:pt x="163185" y="465542"/>
                  </a:cubicBezTo>
                  <a:cubicBezTo>
                    <a:pt x="162478" y="464840"/>
                    <a:pt x="161770" y="464132"/>
                    <a:pt x="161069" y="463423"/>
                  </a:cubicBezTo>
                  <a:close/>
                </a:path>
              </a:pathLst>
            </a:custGeom>
            <a:solidFill>
              <a:srgbClr val="92D05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4AF92E-F49B-5F53-E620-B84A2955E520}"/>
                </a:ext>
              </a:extLst>
            </p:cNvPr>
            <p:cNvSpPr/>
            <p:nvPr/>
          </p:nvSpPr>
          <p:spPr>
            <a:xfrm>
              <a:off x="8222434" y="2798073"/>
              <a:ext cx="621993" cy="622750"/>
            </a:xfrm>
            <a:custGeom>
              <a:avLst/>
              <a:gdLst>
                <a:gd name="connsiteX0" fmla="*/ 621992 w 621993"/>
                <a:gd name="connsiteY0" fmla="*/ 311316 h 622750"/>
                <a:gd name="connsiteX1" fmla="*/ 310937 w 621993"/>
                <a:gd name="connsiteY1" fmla="*/ 0 h 622750"/>
                <a:gd name="connsiteX2" fmla="*/ 0 w 621993"/>
                <a:gd name="connsiteY2" fmla="*/ 311428 h 622750"/>
                <a:gd name="connsiteX3" fmla="*/ 311055 w 621993"/>
                <a:gd name="connsiteY3" fmla="*/ 622750 h 622750"/>
                <a:gd name="connsiteX4" fmla="*/ 530807 w 621993"/>
                <a:gd name="connsiteY4" fmla="*/ 531644 h 622750"/>
                <a:gd name="connsiteX5" fmla="*/ 621992 w 621993"/>
                <a:gd name="connsiteY5" fmla="*/ 311316 h 622750"/>
                <a:gd name="connsiteX6" fmla="*/ 461318 w 621993"/>
                <a:gd name="connsiteY6" fmla="*/ 462070 h 622750"/>
                <a:gd name="connsiteX7" fmla="*/ 160203 w 621993"/>
                <a:gd name="connsiteY7" fmla="*/ 462018 h 622750"/>
                <a:gd name="connsiteX8" fmla="*/ 160255 w 621993"/>
                <a:gd name="connsiteY8" fmla="*/ 160536 h 622750"/>
                <a:gd name="connsiteX9" fmla="*/ 461370 w 621993"/>
                <a:gd name="connsiteY9" fmla="*/ 160588 h 622750"/>
                <a:gd name="connsiteX10" fmla="*/ 523704 w 621993"/>
                <a:gd name="connsiteY10" fmla="*/ 311316 h 622750"/>
                <a:gd name="connsiteX11" fmla="*/ 461318 w 621993"/>
                <a:gd name="connsiteY11" fmla="*/ 462070 h 6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993" h="622750">
                  <a:moveTo>
                    <a:pt x="621992" y="311316"/>
                  </a:moveTo>
                  <a:cubicBezTo>
                    <a:pt x="621966" y="139352"/>
                    <a:pt x="482698" y="-33"/>
                    <a:pt x="310937" y="0"/>
                  </a:cubicBezTo>
                  <a:cubicBezTo>
                    <a:pt x="139182" y="26"/>
                    <a:pt x="-33" y="139463"/>
                    <a:pt x="0" y="311428"/>
                  </a:cubicBezTo>
                  <a:cubicBezTo>
                    <a:pt x="26" y="483398"/>
                    <a:pt x="139294" y="622783"/>
                    <a:pt x="311055" y="622750"/>
                  </a:cubicBezTo>
                  <a:cubicBezTo>
                    <a:pt x="393466" y="622737"/>
                    <a:pt x="472509" y="589967"/>
                    <a:pt x="530807" y="531644"/>
                  </a:cubicBezTo>
                  <a:cubicBezTo>
                    <a:pt x="589380" y="473348"/>
                    <a:pt x="622215" y="394005"/>
                    <a:pt x="621992" y="311316"/>
                  </a:cubicBezTo>
                  <a:close/>
                  <a:moveTo>
                    <a:pt x="461318" y="462070"/>
                  </a:moveTo>
                  <a:cubicBezTo>
                    <a:pt x="378153" y="545303"/>
                    <a:pt x="243335" y="545284"/>
                    <a:pt x="160203" y="462018"/>
                  </a:cubicBezTo>
                  <a:cubicBezTo>
                    <a:pt x="77064" y="378751"/>
                    <a:pt x="77091" y="243769"/>
                    <a:pt x="160255" y="160536"/>
                  </a:cubicBezTo>
                  <a:cubicBezTo>
                    <a:pt x="243420" y="77296"/>
                    <a:pt x="378232" y="77322"/>
                    <a:pt x="461370" y="160588"/>
                  </a:cubicBezTo>
                  <a:cubicBezTo>
                    <a:pt x="501288" y="200568"/>
                    <a:pt x="523711" y="254784"/>
                    <a:pt x="523704" y="311316"/>
                  </a:cubicBezTo>
                  <a:cubicBezTo>
                    <a:pt x="523658" y="367854"/>
                    <a:pt x="501222" y="422071"/>
                    <a:pt x="461318" y="462070"/>
                  </a:cubicBezTo>
                  <a:close/>
                </a:path>
              </a:pathLst>
            </a:custGeom>
            <a:solidFill>
              <a:srgbClr val="92D05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8AE7718-0597-9958-1275-226DB2BBB62E}"/>
                </a:ext>
              </a:extLst>
            </p:cNvPr>
            <p:cNvSpPr/>
            <p:nvPr/>
          </p:nvSpPr>
          <p:spPr>
            <a:xfrm>
              <a:off x="8221482" y="4281193"/>
              <a:ext cx="623341" cy="624105"/>
            </a:xfrm>
            <a:custGeom>
              <a:avLst/>
              <a:gdLst>
                <a:gd name="connsiteX0" fmla="*/ 531759 w 623341"/>
                <a:gd name="connsiteY0" fmla="*/ 533004 h 624105"/>
                <a:gd name="connsiteX1" fmla="*/ 532349 w 623341"/>
                <a:gd name="connsiteY1" fmla="*/ 91692 h 624105"/>
                <a:gd name="connsiteX2" fmla="*/ 91580 w 623341"/>
                <a:gd name="connsiteY2" fmla="*/ 91101 h 624105"/>
                <a:gd name="connsiteX3" fmla="*/ 90990 w 623341"/>
                <a:gd name="connsiteY3" fmla="*/ 532407 h 624105"/>
                <a:gd name="connsiteX4" fmla="*/ 311640 w 623341"/>
                <a:gd name="connsiteY4" fmla="*/ 624104 h 624105"/>
                <a:gd name="connsiteX5" fmla="*/ 531759 w 623341"/>
                <a:gd name="connsiteY5" fmla="*/ 533004 h 624105"/>
                <a:gd name="connsiteX6" fmla="*/ 161070 w 623341"/>
                <a:gd name="connsiteY6" fmla="*/ 161889 h 624105"/>
                <a:gd name="connsiteX7" fmla="*/ 462250 w 623341"/>
                <a:gd name="connsiteY7" fmla="*/ 161876 h 624105"/>
                <a:gd name="connsiteX8" fmla="*/ 462270 w 623341"/>
                <a:gd name="connsiteY8" fmla="*/ 463423 h 624105"/>
                <a:gd name="connsiteX9" fmla="*/ 161083 w 623341"/>
                <a:gd name="connsiteY9" fmla="*/ 463443 h 624105"/>
                <a:gd name="connsiteX10" fmla="*/ 161070 w 623341"/>
                <a:gd name="connsiteY10" fmla="*/ 463423 h 624105"/>
                <a:gd name="connsiteX11" fmla="*/ 160231 w 623341"/>
                <a:gd name="connsiteY11" fmla="*/ 162729 h 624105"/>
                <a:gd name="connsiteX12" fmla="*/ 161070 w 623341"/>
                <a:gd name="connsiteY12" fmla="*/ 161889 h 62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41" h="624105">
                  <a:moveTo>
                    <a:pt x="531759" y="533004"/>
                  </a:moveTo>
                  <a:cubicBezTo>
                    <a:pt x="653636" y="411300"/>
                    <a:pt x="653905" y="213724"/>
                    <a:pt x="532349" y="91692"/>
                  </a:cubicBezTo>
                  <a:cubicBezTo>
                    <a:pt x="410800" y="-30334"/>
                    <a:pt x="213464" y="-30596"/>
                    <a:pt x="91580" y="91101"/>
                  </a:cubicBezTo>
                  <a:cubicBezTo>
                    <a:pt x="-30297" y="212805"/>
                    <a:pt x="-30559" y="410382"/>
                    <a:pt x="90990" y="532407"/>
                  </a:cubicBezTo>
                  <a:cubicBezTo>
                    <a:pt x="149459" y="591104"/>
                    <a:pt x="228842" y="624097"/>
                    <a:pt x="311640" y="624104"/>
                  </a:cubicBezTo>
                  <a:cubicBezTo>
                    <a:pt x="394222" y="624399"/>
                    <a:pt x="473487" y="591590"/>
                    <a:pt x="531759" y="533004"/>
                  </a:cubicBezTo>
                  <a:close/>
                  <a:moveTo>
                    <a:pt x="161070" y="161889"/>
                  </a:moveTo>
                  <a:cubicBezTo>
                    <a:pt x="244234" y="78616"/>
                    <a:pt x="379079" y="78610"/>
                    <a:pt x="462250" y="161876"/>
                  </a:cubicBezTo>
                  <a:cubicBezTo>
                    <a:pt x="545428" y="245142"/>
                    <a:pt x="545434" y="380151"/>
                    <a:pt x="462270" y="463423"/>
                  </a:cubicBezTo>
                  <a:cubicBezTo>
                    <a:pt x="379105" y="546702"/>
                    <a:pt x="244261" y="546709"/>
                    <a:pt x="161083" y="463443"/>
                  </a:cubicBezTo>
                  <a:cubicBezTo>
                    <a:pt x="161083" y="463436"/>
                    <a:pt x="161076" y="463430"/>
                    <a:pt x="161070" y="463423"/>
                  </a:cubicBezTo>
                  <a:cubicBezTo>
                    <a:pt x="77905" y="380623"/>
                    <a:pt x="77531" y="245995"/>
                    <a:pt x="160231" y="162729"/>
                  </a:cubicBezTo>
                  <a:cubicBezTo>
                    <a:pt x="160513" y="162447"/>
                    <a:pt x="160788" y="162171"/>
                    <a:pt x="161070" y="161889"/>
                  </a:cubicBezTo>
                  <a:close/>
                </a:path>
              </a:pathLst>
            </a:custGeom>
            <a:solidFill>
              <a:schemeClr val="accent1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4253BF5-CDF0-EE6F-8C37-5A8A71B78A69}"/>
                </a:ext>
              </a:extLst>
            </p:cNvPr>
            <p:cNvSpPr/>
            <p:nvPr/>
          </p:nvSpPr>
          <p:spPr>
            <a:xfrm>
              <a:off x="9704608" y="2796855"/>
              <a:ext cx="622489" cy="624145"/>
            </a:xfrm>
            <a:custGeom>
              <a:avLst/>
              <a:gdLst>
                <a:gd name="connsiteX0" fmla="*/ 91153 w 622489"/>
                <a:gd name="connsiteY0" fmla="*/ 92173 h 624145"/>
                <a:gd name="connsiteX1" fmla="*/ 91166 w 622489"/>
                <a:gd name="connsiteY1" fmla="*/ 532882 h 624145"/>
                <a:gd name="connsiteX2" fmla="*/ 531332 w 622489"/>
                <a:gd name="connsiteY2" fmla="*/ 532862 h 624145"/>
                <a:gd name="connsiteX3" fmla="*/ 531332 w 622489"/>
                <a:gd name="connsiteY3" fmla="*/ 92173 h 624145"/>
                <a:gd name="connsiteX4" fmla="*/ 94193 w 622489"/>
                <a:gd name="connsiteY4" fmla="*/ 89129 h 624145"/>
                <a:gd name="connsiteX5" fmla="*/ 91153 w 622489"/>
                <a:gd name="connsiteY5" fmla="*/ 92173 h 624145"/>
                <a:gd name="connsiteX6" fmla="*/ 461843 w 622489"/>
                <a:gd name="connsiteY6" fmla="*/ 463288 h 624145"/>
                <a:gd name="connsiteX7" fmla="*/ 160833 w 622489"/>
                <a:gd name="connsiteY7" fmla="*/ 463131 h 624145"/>
                <a:gd name="connsiteX8" fmla="*/ 160996 w 622489"/>
                <a:gd name="connsiteY8" fmla="*/ 161754 h 624145"/>
                <a:gd name="connsiteX9" fmla="*/ 461843 w 622489"/>
                <a:gd name="connsiteY9" fmla="*/ 161754 h 624145"/>
                <a:gd name="connsiteX10" fmla="*/ 461843 w 622489"/>
                <a:gd name="connsiteY10" fmla="*/ 463288 h 62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2489" h="624145">
                  <a:moveTo>
                    <a:pt x="91153" y="92173"/>
                  </a:moveTo>
                  <a:cubicBezTo>
                    <a:pt x="-30390" y="213877"/>
                    <a:pt x="-30383" y="411184"/>
                    <a:pt x="91166" y="532882"/>
                  </a:cubicBezTo>
                  <a:cubicBezTo>
                    <a:pt x="212722" y="654573"/>
                    <a:pt x="409789" y="654566"/>
                    <a:pt x="531332" y="532862"/>
                  </a:cubicBezTo>
                  <a:cubicBezTo>
                    <a:pt x="652875" y="411165"/>
                    <a:pt x="652875" y="213870"/>
                    <a:pt x="531332" y="92173"/>
                  </a:cubicBezTo>
                  <a:cubicBezTo>
                    <a:pt x="411460" y="-29525"/>
                    <a:pt x="215743" y="-30889"/>
                    <a:pt x="94193" y="89129"/>
                  </a:cubicBezTo>
                  <a:cubicBezTo>
                    <a:pt x="93171" y="90139"/>
                    <a:pt x="92156" y="91156"/>
                    <a:pt x="91153" y="92173"/>
                  </a:cubicBezTo>
                  <a:close/>
                  <a:moveTo>
                    <a:pt x="461843" y="463288"/>
                  </a:moveTo>
                  <a:cubicBezTo>
                    <a:pt x="378678" y="546462"/>
                    <a:pt x="243912" y="546397"/>
                    <a:pt x="160833" y="463131"/>
                  </a:cubicBezTo>
                  <a:cubicBezTo>
                    <a:pt x="77760" y="379864"/>
                    <a:pt x="77825" y="244928"/>
                    <a:pt x="160996" y="161754"/>
                  </a:cubicBezTo>
                  <a:cubicBezTo>
                    <a:pt x="244096" y="78639"/>
                    <a:pt x="378737" y="78639"/>
                    <a:pt x="461843" y="161754"/>
                  </a:cubicBezTo>
                  <a:cubicBezTo>
                    <a:pt x="544817" y="245098"/>
                    <a:pt x="544817" y="379943"/>
                    <a:pt x="461843" y="463288"/>
                  </a:cubicBezTo>
                  <a:close/>
                </a:path>
              </a:pathLst>
            </a:custGeom>
            <a:solidFill>
              <a:schemeClr val="accent1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A9DF97-6667-CF7C-96DC-C6823D1CFC1E}"/>
                </a:ext>
              </a:extLst>
            </p:cNvPr>
            <p:cNvSpPr/>
            <p:nvPr/>
          </p:nvSpPr>
          <p:spPr>
            <a:xfrm>
              <a:off x="10797963" y="3277568"/>
              <a:ext cx="573346" cy="1148089"/>
            </a:xfrm>
            <a:custGeom>
              <a:avLst/>
              <a:gdLst>
                <a:gd name="connsiteX0" fmla="*/ 0 w 573346"/>
                <a:gd name="connsiteY0" fmla="*/ 442835 h 1148089"/>
                <a:gd name="connsiteX1" fmla="*/ 0 w 573346"/>
                <a:gd name="connsiteY1" fmla="*/ 705255 h 1148089"/>
                <a:gd name="connsiteX2" fmla="*/ 442296 w 573346"/>
                <a:gd name="connsiteY2" fmla="*/ 1148090 h 1148089"/>
                <a:gd name="connsiteX3" fmla="*/ 573346 w 573346"/>
                <a:gd name="connsiteY3" fmla="*/ 1148090 h 1148089"/>
                <a:gd name="connsiteX4" fmla="*/ 573346 w 573346"/>
                <a:gd name="connsiteY4" fmla="*/ 1049682 h 1148089"/>
                <a:gd name="connsiteX5" fmla="*/ 442296 w 573346"/>
                <a:gd name="connsiteY5" fmla="*/ 1049682 h 1148089"/>
                <a:gd name="connsiteX6" fmla="*/ 98288 w 573346"/>
                <a:gd name="connsiteY6" fmla="*/ 705255 h 1148089"/>
                <a:gd name="connsiteX7" fmla="*/ 98288 w 573346"/>
                <a:gd name="connsiteY7" fmla="*/ 442835 h 1148089"/>
                <a:gd name="connsiteX8" fmla="*/ 442296 w 573346"/>
                <a:gd name="connsiteY8" fmla="*/ 98408 h 1148089"/>
                <a:gd name="connsiteX9" fmla="*/ 573346 w 573346"/>
                <a:gd name="connsiteY9" fmla="*/ 98408 h 1148089"/>
                <a:gd name="connsiteX10" fmla="*/ 573346 w 573346"/>
                <a:gd name="connsiteY10" fmla="*/ 0 h 1148089"/>
                <a:gd name="connsiteX11" fmla="*/ 442296 w 573346"/>
                <a:gd name="connsiteY11" fmla="*/ 0 h 1148089"/>
                <a:gd name="connsiteX12" fmla="*/ 0 w 573346"/>
                <a:gd name="connsiteY12" fmla="*/ 442835 h 114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346" h="1148089">
                  <a:moveTo>
                    <a:pt x="0" y="442835"/>
                  </a:moveTo>
                  <a:lnTo>
                    <a:pt x="0" y="705255"/>
                  </a:lnTo>
                  <a:cubicBezTo>
                    <a:pt x="275" y="949713"/>
                    <a:pt x="198136" y="1147814"/>
                    <a:pt x="442296" y="1148090"/>
                  </a:cubicBezTo>
                  <a:lnTo>
                    <a:pt x="573346" y="1148090"/>
                  </a:lnTo>
                  <a:lnTo>
                    <a:pt x="573346" y="1049682"/>
                  </a:lnTo>
                  <a:lnTo>
                    <a:pt x="442296" y="1049682"/>
                  </a:lnTo>
                  <a:cubicBezTo>
                    <a:pt x="252397" y="1049466"/>
                    <a:pt x="98504" y="895385"/>
                    <a:pt x="98288" y="705255"/>
                  </a:cubicBezTo>
                  <a:lnTo>
                    <a:pt x="98288" y="442835"/>
                  </a:lnTo>
                  <a:cubicBezTo>
                    <a:pt x="98504" y="252704"/>
                    <a:pt x="252397" y="98624"/>
                    <a:pt x="442296" y="98408"/>
                  </a:cubicBezTo>
                  <a:lnTo>
                    <a:pt x="573346" y="98408"/>
                  </a:lnTo>
                  <a:lnTo>
                    <a:pt x="573346" y="0"/>
                  </a:lnTo>
                  <a:lnTo>
                    <a:pt x="442296" y="0"/>
                  </a:lnTo>
                  <a:cubicBezTo>
                    <a:pt x="198136" y="276"/>
                    <a:pt x="275" y="198377"/>
                    <a:pt x="0" y="442835"/>
                  </a:cubicBezTo>
                  <a:close/>
                </a:path>
              </a:pathLst>
            </a:custGeom>
            <a:solidFill>
              <a:srgbClr val="00206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43E746-337E-27F5-C943-1E01FEB9D89B}"/>
                </a:ext>
              </a:extLst>
            </p:cNvPr>
            <p:cNvSpPr/>
            <p:nvPr/>
          </p:nvSpPr>
          <p:spPr>
            <a:xfrm>
              <a:off x="7177693" y="3277568"/>
              <a:ext cx="573346" cy="1148089"/>
            </a:xfrm>
            <a:custGeom>
              <a:avLst/>
              <a:gdLst>
                <a:gd name="connsiteX0" fmla="*/ 573346 w 573346"/>
                <a:gd name="connsiteY0" fmla="*/ 705255 h 1148089"/>
                <a:gd name="connsiteX1" fmla="*/ 573346 w 573346"/>
                <a:gd name="connsiteY1" fmla="*/ 442835 h 1148089"/>
                <a:gd name="connsiteX2" fmla="*/ 131051 w 573346"/>
                <a:gd name="connsiteY2" fmla="*/ 0 h 1148089"/>
                <a:gd name="connsiteX3" fmla="*/ 0 w 573346"/>
                <a:gd name="connsiteY3" fmla="*/ 0 h 1148089"/>
                <a:gd name="connsiteX4" fmla="*/ 0 w 573346"/>
                <a:gd name="connsiteY4" fmla="*/ 98408 h 1148089"/>
                <a:gd name="connsiteX5" fmla="*/ 131051 w 573346"/>
                <a:gd name="connsiteY5" fmla="*/ 98408 h 1148089"/>
                <a:gd name="connsiteX6" fmla="*/ 475058 w 573346"/>
                <a:gd name="connsiteY6" fmla="*/ 442835 h 1148089"/>
                <a:gd name="connsiteX7" fmla="*/ 475058 w 573346"/>
                <a:gd name="connsiteY7" fmla="*/ 705255 h 1148089"/>
                <a:gd name="connsiteX8" fmla="*/ 131051 w 573346"/>
                <a:gd name="connsiteY8" fmla="*/ 1049682 h 1148089"/>
                <a:gd name="connsiteX9" fmla="*/ 0 w 573346"/>
                <a:gd name="connsiteY9" fmla="*/ 1049682 h 1148089"/>
                <a:gd name="connsiteX10" fmla="*/ 0 w 573346"/>
                <a:gd name="connsiteY10" fmla="*/ 1148090 h 1148089"/>
                <a:gd name="connsiteX11" fmla="*/ 131051 w 573346"/>
                <a:gd name="connsiteY11" fmla="*/ 1148090 h 1148089"/>
                <a:gd name="connsiteX12" fmla="*/ 573346 w 573346"/>
                <a:gd name="connsiteY12" fmla="*/ 705255 h 114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346" h="1148089">
                  <a:moveTo>
                    <a:pt x="573346" y="705255"/>
                  </a:moveTo>
                  <a:lnTo>
                    <a:pt x="573346" y="442835"/>
                  </a:lnTo>
                  <a:cubicBezTo>
                    <a:pt x="573077" y="198377"/>
                    <a:pt x="375211" y="269"/>
                    <a:pt x="131051" y="0"/>
                  </a:cubicBezTo>
                  <a:lnTo>
                    <a:pt x="0" y="0"/>
                  </a:lnTo>
                  <a:lnTo>
                    <a:pt x="0" y="98408"/>
                  </a:lnTo>
                  <a:lnTo>
                    <a:pt x="131051" y="98408"/>
                  </a:lnTo>
                  <a:cubicBezTo>
                    <a:pt x="320956" y="98618"/>
                    <a:pt x="474849" y="252698"/>
                    <a:pt x="475058" y="442835"/>
                  </a:cubicBezTo>
                  <a:lnTo>
                    <a:pt x="475058" y="705255"/>
                  </a:lnTo>
                  <a:cubicBezTo>
                    <a:pt x="474849" y="895392"/>
                    <a:pt x="320956" y="1049472"/>
                    <a:pt x="131051" y="1049682"/>
                  </a:cubicBezTo>
                  <a:lnTo>
                    <a:pt x="0" y="1049682"/>
                  </a:lnTo>
                  <a:lnTo>
                    <a:pt x="0" y="1148090"/>
                  </a:lnTo>
                  <a:lnTo>
                    <a:pt x="131051" y="1148090"/>
                  </a:lnTo>
                  <a:cubicBezTo>
                    <a:pt x="375211" y="1147821"/>
                    <a:pt x="573077" y="949713"/>
                    <a:pt x="573346" y="705255"/>
                  </a:cubicBezTo>
                  <a:close/>
                </a:path>
              </a:pathLst>
            </a:custGeom>
            <a:solidFill>
              <a:srgbClr val="00206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9826AA-5FB5-0692-BA0A-CD63E5E899A6}"/>
                </a:ext>
              </a:extLst>
            </p:cNvPr>
            <p:cNvSpPr/>
            <p:nvPr/>
          </p:nvSpPr>
          <p:spPr>
            <a:xfrm>
              <a:off x="8701155" y="5376932"/>
              <a:ext cx="1146692" cy="574044"/>
            </a:xfrm>
            <a:custGeom>
              <a:avLst/>
              <a:gdLst>
                <a:gd name="connsiteX0" fmla="*/ 1146692 w 1146692"/>
                <a:gd name="connsiteY0" fmla="*/ 574045 h 574044"/>
                <a:gd name="connsiteX1" fmla="*/ 1146692 w 1146692"/>
                <a:gd name="connsiteY1" fmla="*/ 442835 h 574044"/>
                <a:gd name="connsiteX2" fmla="*/ 704397 w 1146692"/>
                <a:gd name="connsiteY2" fmla="*/ 0 h 574044"/>
                <a:gd name="connsiteX3" fmla="*/ 442296 w 1146692"/>
                <a:gd name="connsiteY3" fmla="*/ 0 h 574044"/>
                <a:gd name="connsiteX4" fmla="*/ 0 w 1146692"/>
                <a:gd name="connsiteY4" fmla="*/ 442835 h 574044"/>
                <a:gd name="connsiteX5" fmla="*/ 0 w 1146692"/>
                <a:gd name="connsiteY5" fmla="*/ 574045 h 574044"/>
                <a:gd name="connsiteX6" fmla="*/ 98288 w 1146692"/>
                <a:gd name="connsiteY6" fmla="*/ 574045 h 574044"/>
                <a:gd name="connsiteX7" fmla="*/ 98288 w 1146692"/>
                <a:gd name="connsiteY7" fmla="*/ 442835 h 574044"/>
                <a:gd name="connsiteX8" fmla="*/ 442296 w 1146692"/>
                <a:gd name="connsiteY8" fmla="*/ 98408 h 574044"/>
                <a:gd name="connsiteX9" fmla="*/ 704397 w 1146692"/>
                <a:gd name="connsiteY9" fmla="*/ 98408 h 574044"/>
                <a:gd name="connsiteX10" fmla="*/ 1048404 w 1146692"/>
                <a:gd name="connsiteY10" fmla="*/ 442835 h 574044"/>
                <a:gd name="connsiteX11" fmla="*/ 1048404 w 1146692"/>
                <a:gd name="connsiteY11" fmla="*/ 574045 h 5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692" h="574044">
                  <a:moveTo>
                    <a:pt x="1146692" y="574045"/>
                  </a:moveTo>
                  <a:lnTo>
                    <a:pt x="1146692" y="442835"/>
                  </a:lnTo>
                  <a:cubicBezTo>
                    <a:pt x="1146417" y="198377"/>
                    <a:pt x="948557" y="276"/>
                    <a:pt x="704397" y="0"/>
                  </a:cubicBezTo>
                  <a:lnTo>
                    <a:pt x="442296" y="0"/>
                  </a:lnTo>
                  <a:cubicBezTo>
                    <a:pt x="198135" y="276"/>
                    <a:pt x="275" y="198377"/>
                    <a:pt x="0" y="442835"/>
                  </a:cubicBezTo>
                  <a:lnTo>
                    <a:pt x="0" y="574045"/>
                  </a:lnTo>
                  <a:lnTo>
                    <a:pt x="98288" y="574045"/>
                  </a:lnTo>
                  <a:lnTo>
                    <a:pt x="98288" y="442835"/>
                  </a:lnTo>
                  <a:cubicBezTo>
                    <a:pt x="98504" y="252704"/>
                    <a:pt x="252397" y="98624"/>
                    <a:pt x="442296" y="98408"/>
                  </a:cubicBezTo>
                  <a:lnTo>
                    <a:pt x="704397" y="98408"/>
                  </a:lnTo>
                  <a:cubicBezTo>
                    <a:pt x="894295" y="98624"/>
                    <a:pt x="1048188" y="252704"/>
                    <a:pt x="1048404" y="442835"/>
                  </a:cubicBezTo>
                  <a:lnTo>
                    <a:pt x="1048404" y="574045"/>
                  </a:lnTo>
                  <a:close/>
                </a:path>
              </a:pathLst>
            </a:custGeom>
            <a:solidFill>
              <a:srgbClr val="FFC00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F8B3C4-FCBE-A40A-DEAE-905E3051FB63}"/>
                </a:ext>
              </a:extLst>
            </p:cNvPr>
            <p:cNvSpPr/>
            <p:nvPr/>
          </p:nvSpPr>
          <p:spPr>
            <a:xfrm>
              <a:off x="8701155" y="1752249"/>
              <a:ext cx="1146692" cy="574044"/>
            </a:xfrm>
            <a:custGeom>
              <a:avLst/>
              <a:gdLst>
                <a:gd name="connsiteX0" fmla="*/ 1146692 w 1146692"/>
                <a:gd name="connsiteY0" fmla="*/ 131210 h 574044"/>
                <a:gd name="connsiteX1" fmla="*/ 1146692 w 1146692"/>
                <a:gd name="connsiteY1" fmla="*/ 0 h 574044"/>
                <a:gd name="connsiteX2" fmla="*/ 1048404 w 1146692"/>
                <a:gd name="connsiteY2" fmla="*/ 0 h 574044"/>
                <a:gd name="connsiteX3" fmla="*/ 1048404 w 1146692"/>
                <a:gd name="connsiteY3" fmla="*/ 131210 h 574044"/>
                <a:gd name="connsiteX4" fmla="*/ 704397 w 1146692"/>
                <a:gd name="connsiteY4" fmla="*/ 475637 h 574044"/>
                <a:gd name="connsiteX5" fmla="*/ 442296 w 1146692"/>
                <a:gd name="connsiteY5" fmla="*/ 475637 h 574044"/>
                <a:gd name="connsiteX6" fmla="*/ 98288 w 1146692"/>
                <a:gd name="connsiteY6" fmla="*/ 131210 h 574044"/>
                <a:gd name="connsiteX7" fmla="*/ 98288 w 1146692"/>
                <a:gd name="connsiteY7" fmla="*/ 0 h 574044"/>
                <a:gd name="connsiteX8" fmla="*/ 0 w 1146692"/>
                <a:gd name="connsiteY8" fmla="*/ 0 h 574044"/>
                <a:gd name="connsiteX9" fmla="*/ 0 w 1146692"/>
                <a:gd name="connsiteY9" fmla="*/ 131210 h 574044"/>
                <a:gd name="connsiteX10" fmla="*/ 442296 w 1146692"/>
                <a:gd name="connsiteY10" fmla="*/ 574045 h 574044"/>
                <a:gd name="connsiteX11" fmla="*/ 704397 w 1146692"/>
                <a:gd name="connsiteY11" fmla="*/ 574045 h 574044"/>
                <a:gd name="connsiteX12" fmla="*/ 1146692 w 1146692"/>
                <a:gd name="connsiteY12" fmla="*/ 131210 h 5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692" h="574044">
                  <a:moveTo>
                    <a:pt x="1146692" y="131210"/>
                  </a:moveTo>
                  <a:lnTo>
                    <a:pt x="1146692" y="0"/>
                  </a:lnTo>
                  <a:lnTo>
                    <a:pt x="1048404" y="0"/>
                  </a:lnTo>
                  <a:lnTo>
                    <a:pt x="1048404" y="131210"/>
                  </a:lnTo>
                  <a:cubicBezTo>
                    <a:pt x="1048188" y="321340"/>
                    <a:pt x="894295" y="475421"/>
                    <a:pt x="704397" y="475637"/>
                  </a:cubicBezTo>
                  <a:lnTo>
                    <a:pt x="442296" y="475637"/>
                  </a:lnTo>
                  <a:cubicBezTo>
                    <a:pt x="252397" y="475421"/>
                    <a:pt x="98504" y="321340"/>
                    <a:pt x="98288" y="131210"/>
                  </a:cubicBezTo>
                  <a:lnTo>
                    <a:pt x="98288" y="0"/>
                  </a:lnTo>
                  <a:lnTo>
                    <a:pt x="0" y="0"/>
                  </a:lnTo>
                  <a:lnTo>
                    <a:pt x="0" y="131210"/>
                  </a:lnTo>
                  <a:cubicBezTo>
                    <a:pt x="275" y="375668"/>
                    <a:pt x="198135" y="573769"/>
                    <a:pt x="442296" y="574045"/>
                  </a:cubicBezTo>
                  <a:lnTo>
                    <a:pt x="704397" y="574045"/>
                  </a:lnTo>
                  <a:cubicBezTo>
                    <a:pt x="948557" y="573769"/>
                    <a:pt x="1146417" y="375668"/>
                    <a:pt x="1146692" y="131210"/>
                  </a:cubicBezTo>
                  <a:close/>
                </a:path>
              </a:pathLst>
            </a:custGeom>
            <a:solidFill>
              <a:srgbClr val="FFC00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DCE670-FF9B-4868-7763-A720993F2D32}"/>
                </a:ext>
              </a:extLst>
            </p:cNvPr>
            <p:cNvSpPr/>
            <p:nvPr/>
          </p:nvSpPr>
          <p:spPr>
            <a:xfrm>
              <a:off x="7386423" y="1961234"/>
              <a:ext cx="1033051" cy="1034082"/>
            </a:xfrm>
            <a:custGeom>
              <a:avLst/>
              <a:gdLst>
                <a:gd name="connsiteX0" fmla="*/ 69496 w 1033051"/>
                <a:gd name="connsiteY0" fmla="*/ 742224 h 1034082"/>
                <a:gd name="connsiteX1" fmla="*/ 0 w 1033051"/>
                <a:gd name="connsiteY1" fmla="*/ 811798 h 1034082"/>
                <a:gd name="connsiteX2" fmla="*/ 92659 w 1033051"/>
                <a:gd name="connsiteY2" fmla="*/ 904603 h 1034082"/>
                <a:gd name="connsiteX3" fmla="*/ 718157 w 1033051"/>
                <a:gd name="connsiteY3" fmla="*/ 904603 h 1034082"/>
                <a:gd name="connsiteX4" fmla="*/ 903469 w 1033051"/>
                <a:gd name="connsiteY4" fmla="*/ 719032 h 1034082"/>
                <a:gd name="connsiteX5" fmla="*/ 903587 w 1033051"/>
                <a:gd name="connsiteY5" fmla="*/ 92890 h 1034082"/>
                <a:gd name="connsiteX6" fmla="*/ 903469 w 1033051"/>
                <a:gd name="connsiteY6" fmla="*/ 92772 h 1034082"/>
                <a:gd name="connsiteX7" fmla="*/ 810816 w 1033051"/>
                <a:gd name="connsiteY7" fmla="*/ 0 h 1034082"/>
                <a:gd name="connsiteX8" fmla="*/ 741320 w 1033051"/>
                <a:gd name="connsiteY8" fmla="*/ 69581 h 1034082"/>
                <a:gd name="connsiteX9" fmla="*/ 833979 w 1033051"/>
                <a:gd name="connsiteY9" fmla="*/ 162353 h 1034082"/>
                <a:gd name="connsiteX10" fmla="*/ 834058 w 1033051"/>
                <a:gd name="connsiteY10" fmla="*/ 649373 h 1034082"/>
                <a:gd name="connsiteX11" fmla="*/ 833979 w 1033051"/>
                <a:gd name="connsiteY11" fmla="*/ 649458 h 1034082"/>
                <a:gd name="connsiteX12" fmla="*/ 648667 w 1033051"/>
                <a:gd name="connsiteY12" fmla="*/ 835029 h 1034082"/>
                <a:gd name="connsiteX13" fmla="*/ 162155 w 1033051"/>
                <a:gd name="connsiteY13" fmla="*/ 835029 h 103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3051" h="1034082">
                  <a:moveTo>
                    <a:pt x="69496" y="742224"/>
                  </a:moveTo>
                  <a:lnTo>
                    <a:pt x="0" y="811798"/>
                  </a:lnTo>
                  <a:lnTo>
                    <a:pt x="92659" y="904603"/>
                  </a:lnTo>
                  <a:cubicBezTo>
                    <a:pt x="265508" y="1077243"/>
                    <a:pt x="545308" y="1077243"/>
                    <a:pt x="718157" y="904603"/>
                  </a:cubicBezTo>
                  <a:lnTo>
                    <a:pt x="903469" y="719032"/>
                  </a:lnTo>
                  <a:cubicBezTo>
                    <a:pt x="1076200" y="546156"/>
                    <a:pt x="1076253" y="265825"/>
                    <a:pt x="903587" y="92890"/>
                  </a:cubicBezTo>
                  <a:cubicBezTo>
                    <a:pt x="903548" y="92851"/>
                    <a:pt x="903508" y="92812"/>
                    <a:pt x="903469" y="92772"/>
                  </a:cubicBezTo>
                  <a:lnTo>
                    <a:pt x="810816" y="0"/>
                  </a:lnTo>
                  <a:lnTo>
                    <a:pt x="741320" y="69581"/>
                  </a:lnTo>
                  <a:lnTo>
                    <a:pt x="833979" y="162353"/>
                  </a:lnTo>
                  <a:cubicBezTo>
                    <a:pt x="968326" y="296817"/>
                    <a:pt x="968359" y="514862"/>
                    <a:pt x="834058" y="649373"/>
                  </a:cubicBezTo>
                  <a:cubicBezTo>
                    <a:pt x="834032" y="649405"/>
                    <a:pt x="834006" y="649432"/>
                    <a:pt x="833979" y="649458"/>
                  </a:cubicBezTo>
                  <a:lnTo>
                    <a:pt x="648667" y="835029"/>
                  </a:lnTo>
                  <a:cubicBezTo>
                    <a:pt x="514203" y="969250"/>
                    <a:pt x="296620" y="969250"/>
                    <a:pt x="162155" y="835029"/>
                  </a:cubicBezTo>
                  <a:close/>
                </a:path>
              </a:pathLst>
            </a:custGeom>
            <a:solidFill>
              <a:srgbClr val="92D05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EAA202-0C7B-9BB4-F095-3EA65A21F587}"/>
                </a:ext>
              </a:extLst>
            </p:cNvPr>
            <p:cNvSpPr/>
            <p:nvPr/>
          </p:nvSpPr>
          <p:spPr>
            <a:xfrm>
              <a:off x="10129530" y="4707894"/>
              <a:ext cx="1033049" cy="1034097"/>
            </a:xfrm>
            <a:custGeom>
              <a:avLst/>
              <a:gdLst>
                <a:gd name="connsiteX0" fmla="*/ 384382 w 1033049"/>
                <a:gd name="connsiteY0" fmla="*/ 199069 h 1034097"/>
                <a:gd name="connsiteX1" fmla="*/ 870894 w 1033049"/>
                <a:gd name="connsiteY1" fmla="*/ 199069 h 1034097"/>
                <a:gd name="connsiteX2" fmla="*/ 963553 w 1033049"/>
                <a:gd name="connsiteY2" fmla="*/ 291874 h 1034097"/>
                <a:gd name="connsiteX3" fmla="*/ 1033049 w 1033049"/>
                <a:gd name="connsiteY3" fmla="*/ 222293 h 1034097"/>
                <a:gd name="connsiteX4" fmla="*/ 940390 w 1033049"/>
                <a:gd name="connsiteY4" fmla="*/ 129495 h 1034097"/>
                <a:gd name="connsiteX5" fmla="*/ 314892 w 1033049"/>
                <a:gd name="connsiteY5" fmla="*/ 129495 h 1034097"/>
                <a:gd name="connsiteX6" fmla="*/ 129580 w 1033049"/>
                <a:gd name="connsiteY6" fmla="*/ 315065 h 1034097"/>
                <a:gd name="connsiteX7" fmla="*/ 129462 w 1033049"/>
                <a:gd name="connsiteY7" fmla="*/ 941207 h 1034097"/>
                <a:gd name="connsiteX8" fmla="*/ 129580 w 1033049"/>
                <a:gd name="connsiteY8" fmla="*/ 941325 h 1034097"/>
                <a:gd name="connsiteX9" fmla="*/ 222233 w 1033049"/>
                <a:gd name="connsiteY9" fmla="*/ 1034097 h 1034097"/>
                <a:gd name="connsiteX10" fmla="*/ 291729 w 1033049"/>
                <a:gd name="connsiteY10" fmla="*/ 964517 h 1034097"/>
                <a:gd name="connsiteX11" fmla="*/ 199070 w 1033049"/>
                <a:gd name="connsiteY11" fmla="*/ 871744 h 1034097"/>
                <a:gd name="connsiteX12" fmla="*/ 198991 w 1033049"/>
                <a:gd name="connsiteY12" fmla="*/ 384725 h 1034097"/>
                <a:gd name="connsiteX13" fmla="*/ 199070 w 1033049"/>
                <a:gd name="connsiteY13" fmla="*/ 384640 h 103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3049" h="1034097">
                  <a:moveTo>
                    <a:pt x="384382" y="199069"/>
                  </a:moveTo>
                  <a:cubicBezTo>
                    <a:pt x="518820" y="64782"/>
                    <a:pt x="736456" y="64782"/>
                    <a:pt x="870894" y="199069"/>
                  </a:cubicBezTo>
                  <a:lnTo>
                    <a:pt x="963553" y="291874"/>
                  </a:lnTo>
                  <a:lnTo>
                    <a:pt x="1033049" y="222293"/>
                  </a:lnTo>
                  <a:lnTo>
                    <a:pt x="940390" y="129495"/>
                  </a:lnTo>
                  <a:cubicBezTo>
                    <a:pt x="767548" y="-43165"/>
                    <a:pt x="487735" y="-43165"/>
                    <a:pt x="314892" y="129495"/>
                  </a:cubicBezTo>
                  <a:lnTo>
                    <a:pt x="129580" y="315065"/>
                  </a:lnTo>
                  <a:cubicBezTo>
                    <a:pt x="-43151" y="487941"/>
                    <a:pt x="-43197" y="768272"/>
                    <a:pt x="129462" y="941207"/>
                  </a:cubicBezTo>
                  <a:cubicBezTo>
                    <a:pt x="129502" y="941247"/>
                    <a:pt x="129541" y="941286"/>
                    <a:pt x="129580" y="941325"/>
                  </a:cubicBezTo>
                  <a:lnTo>
                    <a:pt x="222233" y="1034097"/>
                  </a:lnTo>
                  <a:lnTo>
                    <a:pt x="291729" y="964517"/>
                  </a:lnTo>
                  <a:lnTo>
                    <a:pt x="199070" y="871744"/>
                  </a:lnTo>
                  <a:cubicBezTo>
                    <a:pt x="64723" y="737280"/>
                    <a:pt x="64691" y="519235"/>
                    <a:pt x="198991" y="384725"/>
                  </a:cubicBezTo>
                  <a:cubicBezTo>
                    <a:pt x="199018" y="384699"/>
                    <a:pt x="199044" y="384666"/>
                    <a:pt x="199070" y="384640"/>
                  </a:cubicBezTo>
                  <a:close/>
                </a:path>
              </a:pathLst>
            </a:custGeom>
            <a:solidFill>
              <a:srgbClr val="92D050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AA4219-6523-6361-1FF4-970123287909}"/>
                </a:ext>
              </a:extLst>
            </p:cNvPr>
            <p:cNvSpPr/>
            <p:nvPr/>
          </p:nvSpPr>
          <p:spPr>
            <a:xfrm>
              <a:off x="7386423" y="4707914"/>
              <a:ext cx="1033046" cy="1034077"/>
            </a:xfrm>
            <a:custGeom>
              <a:avLst/>
              <a:gdLst>
                <a:gd name="connsiteX0" fmla="*/ 741320 w 1033046"/>
                <a:gd name="connsiteY0" fmla="*/ 964497 h 1034077"/>
                <a:gd name="connsiteX1" fmla="*/ 810810 w 1033046"/>
                <a:gd name="connsiteY1" fmla="*/ 1034078 h 1034077"/>
                <a:gd name="connsiteX2" fmla="*/ 903469 w 1033046"/>
                <a:gd name="connsiteY2" fmla="*/ 941305 h 1034077"/>
                <a:gd name="connsiteX3" fmla="*/ 903587 w 1033046"/>
                <a:gd name="connsiteY3" fmla="*/ 315164 h 1034077"/>
                <a:gd name="connsiteX4" fmla="*/ 903469 w 1033046"/>
                <a:gd name="connsiteY4" fmla="*/ 315046 h 1034077"/>
                <a:gd name="connsiteX5" fmla="*/ 718157 w 1033046"/>
                <a:gd name="connsiteY5" fmla="*/ 129475 h 1034077"/>
                <a:gd name="connsiteX6" fmla="*/ 92659 w 1033046"/>
                <a:gd name="connsiteY6" fmla="*/ 129475 h 1034077"/>
                <a:gd name="connsiteX7" fmla="*/ 0 w 1033046"/>
                <a:gd name="connsiteY7" fmla="*/ 222273 h 1034077"/>
                <a:gd name="connsiteX8" fmla="*/ 69496 w 1033046"/>
                <a:gd name="connsiteY8" fmla="*/ 291854 h 1034077"/>
                <a:gd name="connsiteX9" fmla="*/ 162155 w 1033046"/>
                <a:gd name="connsiteY9" fmla="*/ 199049 h 1034077"/>
                <a:gd name="connsiteX10" fmla="*/ 648667 w 1033046"/>
                <a:gd name="connsiteY10" fmla="*/ 199049 h 1034077"/>
                <a:gd name="connsiteX11" fmla="*/ 833979 w 1033046"/>
                <a:gd name="connsiteY11" fmla="*/ 384620 h 1034077"/>
                <a:gd name="connsiteX12" fmla="*/ 834058 w 1033046"/>
                <a:gd name="connsiteY12" fmla="*/ 871646 h 1034077"/>
                <a:gd name="connsiteX13" fmla="*/ 833979 w 1033046"/>
                <a:gd name="connsiteY13" fmla="*/ 871725 h 103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3046" h="1034077">
                  <a:moveTo>
                    <a:pt x="741320" y="964497"/>
                  </a:moveTo>
                  <a:lnTo>
                    <a:pt x="810810" y="1034078"/>
                  </a:lnTo>
                  <a:lnTo>
                    <a:pt x="903469" y="941305"/>
                  </a:lnTo>
                  <a:cubicBezTo>
                    <a:pt x="1076194" y="768429"/>
                    <a:pt x="1076246" y="488099"/>
                    <a:pt x="903587" y="315164"/>
                  </a:cubicBezTo>
                  <a:cubicBezTo>
                    <a:pt x="903548" y="315124"/>
                    <a:pt x="903508" y="315085"/>
                    <a:pt x="903469" y="315046"/>
                  </a:cubicBezTo>
                  <a:lnTo>
                    <a:pt x="718157" y="129475"/>
                  </a:lnTo>
                  <a:cubicBezTo>
                    <a:pt x="545301" y="-43158"/>
                    <a:pt x="265515" y="-43158"/>
                    <a:pt x="92659" y="129475"/>
                  </a:cubicBezTo>
                  <a:lnTo>
                    <a:pt x="0" y="222273"/>
                  </a:lnTo>
                  <a:lnTo>
                    <a:pt x="69496" y="291854"/>
                  </a:lnTo>
                  <a:lnTo>
                    <a:pt x="162155" y="199049"/>
                  </a:lnTo>
                  <a:cubicBezTo>
                    <a:pt x="296607" y="64801"/>
                    <a:pt x="514210" y="64801"/>
                    <a:pt x="648667" y="199049"/>
                  </a:cubicBezTo>
                  <a:lnTo>
                    <a:pt x="833979" y="384620"/>
                  </a:lnTo>
                  <a:cubicBezTo>
                    <a:pt x="968326" y="519084"/>
                    <a:pt x="968359" y="737136"/>
                    <a:pt x="834058" y="871646"/>
                  </a:cubicBezTo>
                  <a:cubicBezTo>
                    <a:pt x="834032" y="871672"/>
                    <a:pt x="834006" y="871699"/>
                    <a:pt x="833979" y="871725"/>
                  </a:cubicBezTo>
                  <a:close/>
                </a:path>
              </a:pathLst>
            </a:custGeom>
            <a:solidFill>
              <a:schemeClr val="accent1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6955A7D-132B-2C93-5999-C3FE2F31B8F1}"/>
                </a:ext>
              </a:extLst>
            </p:cNvPr>
            <p:cNvSpPr/>
            <p:nvPr/>
          </p:nvSpPr>
          <p:spPr>
            <a:xfrm>
              <a:off x="10129532" y="1961234"/>
              <a:ext cx="1033046" cy="1034117"/>
            </a:xfrm>
            <a:custGeom>
              <a:avLst/>
              <a:gdLst>
                <a:gd name="connsiteX0" fmla="*/ 1033047 w 1033046"/>
                <a:gd name="connsiteY0" fmla="*/ 811804 h 1034117"/>
                <a:gd name="connsiteX1" fmla="*/ 963551 w 1033046"/>
                <a:gd name="connsiteY1" fmla="*/ 742224 h 1034117"/>
                <a:gd name="connsiteX2" fmla="*/ 870891 w 1033046"/>
                <a:gd name="connsiteY2" fmla="*/ 835022 h 1034117"/>
                <a:gd name="connsiteX3" fmla="*/ 384379 w 1033046"/>
                <a:gd name="connsiteY3" fmla="*/ 835022 h 1034117"/>
                <a:gd name="connsiteX4" fmla="*/ 199067 w 1033046"/>
                <a:gd name="connsiteY4" fmla="*/ 649458 h 1034117"/>
                <a:gd name="connsiteX5" fmla="*/ 198989 w 1033046"/>
                <a:gd name="connsiteY5" fmla="*/ 162432 h 1034117"/>
                <a:gd name="connsiteX6" fmla="*/ 199067 w 1033046"/>
                <a:gd name="connsiteY6" fmla="*/ 162353 h 1034117"/>
                <a:gd name="connsiteX7" fmla="*/ 291727 w 1033046"/>
                <a:gd name="connsiteY7" fmla="*/ 69581 h 1034117"/>
                <a:gd name="connsiteX8" fmla="*/ 222231 w 1033046"/>
                <a:gd name="connsiteY8" fmla="*/ 0 h 1034117"/>
                <a:gd name="connsiteX9" fmla="*/ 129578 w 1033046"/>
                <a:gd name="connsiteY9" fmla="*/ 92772 h 1034117"/>
                <a:gd name="connsiteX10" fmla="*/ 129460 w 1033046"/>
                <a:gd name="connsiteY10" fmla="*/ 718914 h 1034117"/>
                <a:gd name="connsiteX11" fmla="*/ 129578 w 1033046"/>
                <a:gd name="connsiteY11" fmla="*/ 719032 h 1034117"/>
                <a:gd name="connsiteX12" fmla="*/ 314890 w 1033046"/>
                <a:gd name="connsiteY12" fmla="*/ 904603 h 1034117"/>
                <a:gd name="connsiteX13" fmla="*/ 940387 w 1033046"/>
                <a:gd name="connsiteY13" fmla="*/ 904603 h 103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3046" h="1034117">
                  <a:moveTo>
                    <a:pt x="1033047" y="811804"/>
                  </a:moveTo>
                  <a:lnTo>
                    <a:pt x="963551" y="742224"/>
                  </a:lnTo>
                  <a:lnTo>
                    <a:pt x="870891" y="835022"/>
                  </a:lnTo>
                  <a:cubicBezTo>
                    <a:pt x="736545" y="969526"/>
                    <a:pt x="518732" y="969526"/>
                    <a:pt x="384379" y="835022"/>
                  </a:cubicBezTo>
                  <a:lnTo>
                    <a:pt x="199067" y="649458"/>
                  </a:lnTo>
                  <a:cubicBezTo>
                    <a:pt x="64721" y="514994"/>
                    <a:pt x="64688" y="296942"/>
                    <a:pt x="198989" y="162432"/>
                  </a:cubicBezTo>
                  <a:cubicBezTo>
                    <a:pt x="199015" y="162406"/>
                    <a:pt x="199041" y="162379"/>
                    <a:pt x="199067" y="162353"/>
                  </a:cubicBezTo>
                  <a:lnTo>
                    <a:pt x="291727" y="69581"/>
                  </a:lnTo>
                  <a:lnTo>
                    <a:pt x="222231" y="0"/>
                  </a:lnTo>
                  <a:lnTo>
                    <a:pt x="129578" y="92772"/>
                  </a:lnTo>
                  <a:cubicBezTo>
                    <a:pt x="-43147" y="265648"/>
                    <a:pt x="-43199" y="545979"/>
                    <a:pt x="129460" y="718914"/>
                  </a:cubicBezTo>
                  <a:cubicBezTo>
                    <a:pt x="129499" y="718954"/>
                    <a:pt x="129538" y="718993"/>
                    <a:pt x="129578" y="719032"/>
                  </a:cubicBezTo>
                  <a:lnTo>
                    <a:pt x="314890" y="904603"/>
                  </a:lnTo>
                  <a:cubicBezTo>
                    <a:pt x="487719" y="1077289"/>
                    <a:pt x="767558" y="1077289"/>
                    <a:pt x="940387" y="904603"/>
                  </a:cubicBezTo>
                  <a:close/>
                </a:path>
              </a:pathLst>
            </a:custGeom>
            <a:solidFill>
              <a:schemeClr val="accent1"/>
            </a:solidFill>
            <a:ln w="654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9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2B0C-5F92-EDCE-2FFE-6AB1C2B7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89587"/>
            <a:ext cx="10972800" cy="738553"/>
          </a:xfrm>
        </p:spPr>
        <p:txBody>
          <a:bodyPr/>
          <a:lstStyle/>
          <a:p>
            <a:r>
              <a:rPr lang="en-US"/>
              <a:t>Finalize your forecast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E86BC-27D7-B548-ED04-D56A316D8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8" y="1193073"/>
            <a:ext cx="2960917" cy="23461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PLC</a:t>
            </a:r>
          </a:p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Growth Rate</a:t>
            </a:r>
          </a:p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Best Stream performance</a:t>
            </a:r>
          </a:p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Bias</a:t>
            </a:r>
          </a:p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Judge </a:t>
            </a:r>
            <a:endParaRPr lang="en-US" sz="1600" dirty="0"/>
          </a:p>
          <a:p>
            <a:pPr marL="226060" indent="-226060">
              <a:buFont typeface="Wingdings" panose="05000000000000000000" pitchFamily="2" charset="2"/>
              <a:buChar char="ü"/>
            </a:pPr>
            <a:r>
              <a:rPr lang="en-US" sz="1600" dirty="0">
                <a:ea typeface="ＭＳ Ｐゴシック"/>
              </a:rPr>
              <a:t>Consensus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484E-2FF4-C3A6-079C-B11EF54C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74" y="1186006"/>
            <a:ext cx="7045728" cy="235320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E6F485A-B42C-70EF-4961-ECBCDC1D18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" y="3951515"/>
          <a:ext cx="12094029" cy="209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750823" imgH="2297117" progId="Excel.Sheet.12">
                  <p:embed/>
                </p:oleObj>
              </mc:Choice>
              <mc:Fallback>
                <p:oleObj name="Worksheet" r:id="rId4" imgW="18750823" imgH="2297117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6F485A-B42C-70EF-4961-ECBCDC1D1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" y="3951515"/>
                        <a:ext cx="12094029" cy="2090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31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44183A4-09A3-B2BA-F386-676DFE4BF4CB}"/>
              </a:ext>
            </a:extLst>
          </p:cNvPr>
          <p:cNvSpPr txBox="1">
            <a:spLocks/>
          </p:cNvSpPr>
          <p:nvPr/>
        </p:nvSpPr>
        <p:spPr>
          <a:xfrm>
            <a:off x="1261245" y="629635"/>
            <a:ext cx="5166360" cy="660401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About Me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CAC163F2-E4EE-3D29-864E-EDD46D55C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82" y="1655037"/>
            <a:ext cx="2196649" cy="2928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76A00-0374-6C3D-26DF-5DB0E664504A}"/>
              </a:ext>
            </a:extLst>
          </p:cNvPr>
          <p:cNvGrpSpPr/>
          <p:nvPr/>
        </p:nvGrpSpPr>
        <p:grpSpPr>
          <a:xfrm>
            <a:off x="5205432" y="1539765"/>
            <a:ext cx="5929406" cy="3778470"/>
            <a:chOff x="5594314" y="1707930"/>
            <a:chExt cx="5929406" cy="377847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D7A951-F87E-4BD8-8953-BE7C628D4D79}"/>
                </a:ext>
              </a:extLst>
            </p:cNvPr>
            <p:cNvSpPr/>
            <p:nvPr/>
          </p:nvSpPr>
          <p:spPr>
            <a:xfrm>
              <a:off x="5594314" y="1707930"/>
              <a:ext cx="2964703" cy="1868739"/>
            </a:xfrm>
            <a:prstGeom prst="rect">
              <a:avLst/>
            </a:prstGeom>
            <a:noFill/>
            <a:ln/>
            <a:extLst>
              <a:ext uri="{E45631CC-5BF2-4c18-A39C-3461C7D3F71A}">
                <a14:hiddenSp3d xmlns:a14="http://schemas.microsoft.com/office/drawing/2010/main" xmlns=""/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2E5991-CE46-79A0-BC8A-EF9FCF3F6A1B}"/>
                </a:ext>
              </a:extLst>
            </p:cNvPr>
            <p:cNvSpPr/>
            <p:nvPr/>
          </p:nvSpPr>
          <p:spPr>
            <a:xfrm>
              <a:off x="5594314" y="3576320"/>
              <a:ext cx="2980204" cy="1910080"/>
            </a:xfrm>
            <a:prstGeom prst="rect">
              <a:avLst/>
            </a:prstGeom>
            <a:noFill/>
            <a:ln/>
            <a:extLst>
              <a:ext uri="{E45631CC-5BF2-4c18-A39C-3461C7D3F71A}">
                <a14:hiddenSp3d xmlns:a14="http://schemas.microsoft.com/office/drawing/2010/main" xmlns="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10+ Yrs. in Cisco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Operations, Manufacturing, and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Planning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5527F2-B90B-F13C-FCDA-175E2A6B36C7}"/>
                </a:ext>
              </a:extLst>
            </p:cNvPr>
            <p:cNvSpPr/>
            <p:nvPr/>
          </p:nvSpPr>
          <p:spPr>
            <a:xfrm>
              <a:off x="8574519" y="1708281"/>
              <a:ext cx="2949201" cy="1868038"/>
            </a:xfrm>
            <a:prstGeom prst="rect">
              <a:avLst/>
            </a:prstGeom>
            <a:noFill/>
            <a:ln/>
            <a:extLst>
              <a:ext uri="{E45631CC-5BF2-4c18-A39C-3461C7D3F71A}">
                <a14:hiddenSp3d xmlns:a14="http://schemas.microsoft.com/office/drawing/2010/main" xmlns=""/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312E9E-AABC-DC98-05C7-E47A34AEE79F}"/>
                </a:ext>
              </a:extLst>
            </p:cNvPr>
            <p:cNvSpPr/>
            <p:nvPr/>
          </p:nvSpPr>
          <p:spPr>
            <a:xfrm>
              <a:off x="8574519" y="3576319"/>
              <a:ext cx="2949201" cy="1910080"/>
            </a:xfrm>
            <a:prstGeom prst="rect">
              <a:avLst/>
            </a:prstGeom>
            <a:noFill/>
            <a:ln/>
            <a:extLst>
              <a:ext uri="{E45631CC-5BF2-4c18-A39C-3461C7D3F71A}">
                <a14:hiddenSp3d xmlns:a14="http://schemas.microsoft.com/office/drawing/2010/main" xmlns=""/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75FC95-35F2-7913-ED62-214F1B1F2FD9}"/>
                </a:ext>
              </a:extLst>
            </p:cNvPr>
            <p:cNvSpPr txBox="1"/>
            <p:nvPr/>
          </p:nvSpPr>
          <p:spPr>
            <a:xfrm>
              <a:off x="8543515" y="3792695"/>
              <a:ext cx="286459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Field Exp- 15 yrs. in Operations and Supply Chain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Cisco, TE Connectivity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2A6BB9-3CD3-E868-7A2B-9FABA2A92B74}"/>
                </a:ext>
              </a:extLst>
            </p:cNvPr>
            <p:cNvSpPr txBox="1"/>
            <p:nvPr/>
          </p:nvSpPr>
          <p:spPr>
            <a:xfrm>
              <a:off x="8775582" y="1863686"/>
              <a:ext cx="254707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Demand planner for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3 years in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Security Business group and Mass Infrastructure group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1143F6-8289-794B-BFC6-2A9A53DCE4E7}"/>
                </a:ext>
              </a:extLst>
            </p:cNvPr>
            <p:cNvSpPr txBox="1"/>
            <p:nvPr/>
          </p:nvSpPr>
          <p:spPr>
            <a:xfrm>
              <a:off x="5828515" y="2228670"/>
              <a:ext cx="236728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Business Transformation and Data Analytics Leader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7FB57E-C42B-FCE6-8B7F-36395AB1BE7E}"/>
              </a:ext>
            </a:extLst>
          </p:cNvPr>
          <p:cNvSpPr txBox="1"/>
          <p:nvPr/>
        </p:nvSpPr>
        <p:spPr>
          <a:xfrm>
            <a:off x="1593552" y="4833631"/>
            <a:ext cx="278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Bipasha Mohapatra</a:t>
            </a:r>
          </a:p>
        </p:txBody>
      </p:sp>
    </p:spTree>
    <p:extLst>
      <p:ext uri="{BB962C8B-B14F-4D97-AF65-F5344CB8AC3E}">
        <p14:creationId xmlns:p14="http://schemas.microsoft.com/office/powerpoint/2010/main" val="11593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E1228B-500B-EB34-D407-58703AAF01BD}"/>
              </a:ext>
            </a:extLst>
          </p:cNvPr>
          <p:cNvSpPr txBox="1">
            <a:spLocks/>
          </p:cNvSpPr>
          <p:nvPr/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Focuses on HARD DATA</a:t>
            </a:r>
          </a:p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Ex: Historical sales, economic indicators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9049CB-4CC5-9B8A-02D9-D3DC30C7653B}"/>
              </a:ext>
            </a:extLst>
          </p:cNvPr>
          <p:cNvSpPr txBox="1">
            <a:spLocks/>
          </p:cNvSpPr>
          <p:nvPr/>
        </p:nvSpPr>
        <p:spPr>
          <a:xfrm>
            <a:off x="6417072" y="2952387"/>
            <a:ext cx="5166360" cy="65836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Qualitative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101E41-5C87-3C2F-2F73-5D5218738EDC}"/>
              </a:ext>
            </a:extLst>
          </p:cNvPr>
          <p:cNvSpPr txBox="1">
            <a:spLocks/>
          </p:cNvSpPr>
          <p:nvPr/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HUMAN element of sales predictions</a:t>
            </a:r>
          </a:p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Ex: opinions, feedback</a:t>
            </a:r>
          </a:p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4BB0EA-79E4-FC6F-0E14-423F351EB9FE}"/>
              </a:ext>
            </a:extLst>
          </p:cNvPr>
          <p:cNvSpPr txBox="1">
            <a:spLocks/>
          </p:cNvSpPr>
          <p:nvPr/>
        </p:nvSpPr>
        <p:spPr>
          <a:xfrm>
            <a:off x="621758" y="2952387"/>
            <a:ext cx="5166360" cy="65836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Quantitative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BD176-EEF4-7468-D917-1EC2D6F89295}"/>
              </a:ext>
            </a:extLst>
          </p:cNvPr>
          <p:cNvSpPr txBox="1">
            <a:spLocks/>
          </p:cNvSpPr>
          <p:nvPr/>
        </p:nvSpPr>
        <p:spPr>
          <a:xfrm>
            <a:off x="537978" y="591668"/>
            <a:ext cx="10068201" cy="660401"/>
          </a:xfrm>
          <a:prstGeom prst="rect">
            <a:avLst/>
          </a:prstGeom>
        </p:spPr>
        <p:txBody>
          <a:bodyPr/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Basic Forecasting Approaches</a:t>
            </a:r>
          </a:p>
        </p:txBody>
      </p:sp>
      <p:pic>
        <p:nvPicPr>
          <p:cNvPr id="9" name="Picture Placeholder 22">
            <a:extLst>
              <a:ext uri="{FF2B5EF4-FFF2-40B4-BE49-F238E27FC236}">
                <a16:creationId xmlns:a16="http://schemas.microsoft.com/office/drawing/2014/main" id="{9C9FBF4A-0991-FD2E-B1B1-BE7D14275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328" b="3328"/>
          <a:stretch/>
        </p:blipFill>
        <p:spPr>
          <a:xfrm>
            <a:off x="6349564" y="1472657"/>
            <a:ext cx="1024772" cy="957729"/>
          </a:xfrm>
          <a:prstGeom prst="rect">
            <a:avLst/>
          </a:prstGeom>
          <a:noFill/>
        </p:spPr>
      </p:pic>
      <p:pic>
        <p:nvPicPr>
          <p:cNvPr id="10" name="Picture Placeholder 28">
            <a:extLst>
              <a:ext uri="{FF2B5EF4-FFF2-40B4-BE49-F238E27FC236}">
                <a16:creationId xmlns:a16="http://schemas.microsoft.com/office/drawing/2014/main" id="{FBD55DF7-0BCF-61B9-EDC6-29920107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56" b="3256"/>
          <a:stretch/>
        </p:blipFill>
        <p:spPr>
          <a:xfrm>
            <a:off x="621758" y="1472658"/>
            <a:ext cx="1024772" cy="9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A0A50859-060E-E476-A7CC-5048EBA96BD5}"/>
              </a:ext>
            </a:extLst>
          </p:cNvPr>
          <p:cNvSpPr txBox="1">
            <a:spLocks/>
          </p:cNvSpPr>
          <p:nvPr/>
        </p:nvSpPr>
        <p:spPr>
          <a:xfrm>
            <a:off x="674206" y="236391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Impacting Factors</a:t>
            </a:r>
            <a:endParaRPr kumimoji="0" lang="en-IN" sz="4600" b="0" i="0" u="none" strike="noStrike" kern="120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C43B56-860E-2EA4-7C2D-5BE3FF8B3554}"/>
              </a:ext>
            </a:extLst>
          </p:cNvPr>
          <p:cNvSpPr txBox="1">
            <a:spLocks/>
          </p:cNvSpPr>
          <p:nvPr/>
        </p:nvSpPr>
        <p:spPr>
          <a:xfrm>
            <a:off x="7157438" y="1544457"/>
            <a:ext cx="3551237" cy="4059237"/>
          </a:xfrm>
          <a:prstGeom prst="rect">
            <a:avLst/>
          </a:prstGeom>
        </p:spPr>
        <p:txBody>
          <a:bodyPr lIns="0" tIns="45720" rIns="0" bIns="45720" anchor="ctr" anchorCtr="0"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The Macroeconomy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51AF">
                  <a:lumMod val="50000"/>
                </a:srgbClr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Competition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51AF">
                  <a:lumMod val="50000"/>
                </a:srgbClr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Lead Times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Promotions and Incentives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51AF">
                  <a:lumMod val="50000"/>
                </a:srgbClr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Seasonality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Company Strategy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51AF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/>
              </a:rPr>
              <a:t>      Customer Insight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8ECD2-1BD1-9C48-00C7-985234BDA6DB}"/>
              </a:ext>
            </a:extLst>
          </p:cNvPr>
          <p:cNvGrpSpPr/>
          <p:nvPr/>
        </p:nvGrpSpPr>
        <p:grpSpPr>
          <a:xfrm>
            <a:off x="7150894" y="1919737"/>
            <a:ext cx="225725" cy="2795119"/>
            <a:chOff x="7431489" y="2158488"/>
            <a:chExt cx="225725" cy="2795119"/>
          </a:xfrm>
        </p:grpSpPr>
        <p:sp>
          <p:nvSpPr>
            <p:cNvPr id="12" name="Freeform 690">
              <a:extLst>
                <a:ext uri="{FF2B5EF4-FFF2-40B4-BE49-F238E27FC236}">
                  <a16:creationId xmlns:a16="http://schemas.microsoft.com/office/drawing/2014/main" id="{24C869AF-736C-FFA9-6691-11901D1AD7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4412" y="2158488"/>
              <a:ext cx="199255" cy="154748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3" name="Freeform 690">
              <a:extLst>
                <a:ext uri="{FF2B5EF4-FFF2-40B4-BE49-F238E27FC236}">
                  <a16:creationId xmlns:a16="http://schemas.microsoft.com/office/drawing/2014/main" id="{84962574-0275-9372-CD69-A4CBC8E32D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8033" y="2602662"/>
              <a:ext cx="219181" cy="170223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4" name="Freeform 690">
              <a:extLst>
                <a:ext uri="{FF2B5EF4-FFF2-40B4-BE49-F238E27FC236}">
                  <a16:creationId xmlns:a16="http://schemas.microsoft.com/office/drawing/2014/main" id="{2F5BB496-86F5-3F73-CBFF-A6BEDAE593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4411" y="3076497"/>
              <a:ext cx="199255" cy="154748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Freeform 690">
              <a:extLst>
                <a:ext uri="{FF2B5EF4-FFF2-40B4-BE49-F238E27FC236}">
                  <a16:creationId xmlns:a16="http://schemas.microsoft.com/office/drawing/2014/main" id="{A3840AF2-7D44-9112-CF3C-B5813D003C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4411" y="3512934"/>
              <a:ext cx="219181" cy="170223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6" name="Freeform 690">
              <a:extLst>
                <a:ext uri="{FF2B5EF4-FFF2-40B4-BE49-F238E27FC236}">
                  <a16:creationId xmlns:a16="http://schemas.microsoft.com/office/drawing/2014/main" id="{DBE42C36-991F-4FAB-EEFF-266B0A88F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1489" y="3886798"/>
              <a:ext cx="219181" cy="170223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7" name="Freeform 690">
              <a:extLst>
                <a:ext uri="{FF2B5EF4-FFF2-40B4-BE49-F238E27FC236}">
                  <a16:creationId xmlns:a16="http://schemas.microsoft.com/office/drawing/2014/main" id="{D67D96E3-1CA9-FFC8-0C74-45BDCFB13B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1489" y="4335091"/>
              <a:ext cx="219181" cy="170223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8" name="Freeform 690">
              <a:extLst>
                <a:ext uri="{FF2B5EF4-FFF2-40B4-BE49-F238E27FC236}">
                  <a16:creationId xmlns:a16="http://schemas.microsoft.com/office/drawing/2014/main" id="{0D6FF56C-206A-970B-7988-E1F65364B9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6810" y="4783384"/>
              <a:ext cx="219181" cy="170223"/>
            </a:xfrm>
            <a:custGeom>
              <a:avLst/>
              <a:gdLst>
                <a:gd name="T0" fmla="*/ 83 w 90"/>
                <a:gd name="T1" fmla="*/ 4 h 86"/>
                <a:gd name="T2" fmla="*/ 83 w 90"/>
                <a:gd name="T3" fmla="*/ 4 h 86"/>
                <a:gd name="T4" fmla="*/ 66 w 90"/>
                <a:gd name="T5" fmla="*/ 7 h 86"/>
                <a:gd name="T6" fmla="*/ 37 w 90"/>
                <a:gd name="T7" fmla="*/ 52 h 86"/>
                <a:gd name="T8" fmla="*/ 25 w 90"/>
                <a:gd name="T9" fmla="*/ 34 h 86"/>
                <a:gd name="T10" fmla="*/ 8 w 90"/>
                <a:gd name="T11" fmla="*/ 30 h 86"/>
                <a:gd name="T12" fmla="*/ 4 w 90"/>
                <a:gd name="T13" fmla="*/ 48 h 86"/>
                <a:gd name="T14" fmla="*/ 26 w 90"/>
                <a:gd name="T15" fmla="*/ 81 h 86"/>
                <a:gd name="T16" fmla="*/ 31 w 90"/>
                <a:gd name="T17" fmla="*/ 85 h 86"/>
                <a:gd name="T18" fmla="*/ 36 w 90"/>
                <a:gd name="T19" fmla="*/ 86 h 86"/>
                <a:gd name="T20" fmla="*/ 36 w 90"/>
                <a:gd name="T21" fmla="*/ 86 h 86"/>
                <a:gd name="T22" fmla="*/ 36 w 90"/>
                <a:gd name="T23" fmla="*/ 86 h 86"/>
                <a:gd name="T24" fmla="*/ 37 w 90"/>
                <a:gd name="T25" fmla="*/ 86 h 86"/>
                <a:gd name="T26" fmla="*/ 37 w 90"/>
                <a:gd name="T27" fmla="*/ 86 h 86"/>
                <a:gd name="T28" fmla="*/ 37 w 90"/>
                <a:gd name="T29" fmla="*/ 86 h 86"/>
                <a:gd name="T30" fmla="*/ 37 w 90"/>
                <a:gd name="T31" fmla="*/ 86 h 86"/>
                <a:gd name="T32" fmla="*/ 42 w 90"/>
                <a:gd name="T33" fmla="*/ 85 h 86"/>
                <a:gd name="T34" fmla="*/ 47 w 90"/>
                <a:gd name="T35" fmla="*/ 81 h 86"/>
                <a:gd name="T36" fmla="*/ 87 w 90"/>
                <a:gd name="T37" fmla="*/ 21 h 86"/>
                <a:gd name="T38" fmla="*/ 83 w 90"/>
                <a:gd name="T39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86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0"/>
                    <a:pt x="70" y="2"/>
                    <a:pt x="66" y="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1" y="28"/>
                    <a:pt x="13" y="27"/>
                    <a:pt x="8" y="30"/>
                  </a:cubicBezTo>
                  <a:cubicBezTo>
                    <a:pt x="2" y="34"/>
                    <a:pt x="0" y="42"/>
                    <a:pt x="4" y="4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3"/>
                    <a:pt x="29" y="84"/>
                    <a:pt x="31" y="85"/>
                  </a:cubicBezTo>
                  <a:cubicBezTo>
                    <a:pt x="33" y="86"/>
                    <a:pt x="34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9" y="86"/>
                    <a:pt x="40" y="86"/>
                    <a:pt x="42" y="85"/>
                  </a:cubicBezTo>
                  <a:cubicBezTo>
                    <a:pt x="44" y="84"/>
                    <a:pt x="46" y="83"/>
                    <a:pt x="47" y="8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90" y="15"/>
                    <a:pt x="89" y="8"/>
                    <a:pt x="83" y="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3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C957F8-E4C0-95FC-7E40-CB134B006E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5" descr="Spreadsheet and calculator">
            <a:extLst>
              <a:ext uri="{FF2B5EF4-FFF2-40B4-BE49-F238E27FC236}">
                <a16:creationId xmlns:a16="http://schemas.microsoft.com/office/drawing/2014/main" id="{0574B088-AB2B-769C-D36A-6C4990DA8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7" r="16387"/>
          <a:stretch>
            <a:fillRect/>
          </a:stretch>
        </p:blipFill>
        <p:spPr>
          <a:xfrm>
            <a:off x="6095998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ECA2F8F-3E1C-1890-B4D7-DF1A31DA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04" y="1760220"/>
            <a:ext cx="4594524" cy="1668780"/>
          </a:xfrm>
        </p:spPr>
        <p:txBody>
          <a:bodyPr/>
          <a:lstStyle/>
          <a:p>
            <a:r>
              <a:rPr lang="en-US"/>
              <a:t>Step 1</a:t>
            </a:r>
            <a:br>
              <a:rPr lang="en-US"/>
            </a:br>
            <a:br>
              <a:rPr lang="en-US"/>
            </a:br>
            <a:r>
              <a:rPr lang="en-US"/>
              <a:t>Pull the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59A8C1-E54A-EF25-B082-06B587DD74DD}"/>
              </a:ext>
            </a:extLst>
          </p:cNvPr>
          <p:cNvSpPr txBox="1">
            <a:spLocks/>
          </p:cNvSpPr>
          <p:nvPr/>
        </p:nvSpPr>
        <p:spPr>
          <a:xfrm>
            <a:off x="414993" y="3521176"/>
            <a:ext cx="5166360" cy="146304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/>
                <a:cs typeface="CiscoSansTT Light" panose="020B0503020201020303" pitchFamily="34" charset="0"/>
              </a:rPr>
              <a:t>The more </a:t>
            </a: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/>
                <a:cs typeface="CiscoSansTT Light" panose="020B0503020201020303" pitchFamily="34" charset="0"/>
              </a:rPr>
              <a:t>relevant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/>
                <a:cs typeface="CiscoSansTT Light" panose="020B0503020201020303" pitchFamily="34" charset="0"/>
              </a:rPr>
              <a:t>data you have, the easier it could be to predict your future forecast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C5A9E3-AF0E-9528-A5AD-E65E99C4AC34}"/>
              </a:ext>
            </a:extLst>
          </p:cNvPr>
          <p:cNvSpPr txBox="1">
            <a:spLocks/>
          </p:cNvSpPr>
          <p:nvPr/>
        </p:nvSpPr>
        <p:spPr>
          <a:xfrm>
            <a:off x="4105633" y="3833180"/>
            <a:ext cx="2070346" cy="95773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DFF1D0-755A-B9AB-0BDF-5A3C8D2DD3E9}"/>
              </a:ext>
            </a:extLst>
          </p:cNvPr>
          <p:cNvSpPr txBox="1">
            <a:spLocks/>
          </p:cNvSpPr>
          <p:nvPr/>
        </p:nvSpPr>
        <p:spPr>
          <a:xfrm>
            <a:off x="945008" y="4312045"/>
            <a:ext cx="2455816" cy="95773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</a:rPr>
              <a:t>Add in Historical Bookings</a:t>
            </a:r>
          </a:p>
        </p:txBody>
      </p:sp>
      <p:pic>
        <p:nvPicPr>
          <p:cNvPr id="9" name="Picture Placeholder 22">
            <a:extLst>
              <a:ext uri="{FF2B5EF4-FFF2-40B4-BE49-F238E27FC236}">
                <a16:creationId xmlns:a16="http://schemas.microsoft.com/office/drawing/2014/main" id="{225E62A1-0DEB-1529-097F-6136DAE45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28" b="3328"/>
          <a:stretch/>
        </p:blipFill>
        <p:spPr>
          <a:xfrm>
            <a:off x="5071228" y="2950135"/>
            <a:ext cx="1024772" cy="957729"/>
          </a:xfrm>
          <a:prstGeom prst="rect">
            <a:avLst/>
          </a:prstGeom>
        </p:spPr>
      </p:pic>
      <p:pic>
        <p:nvPicPr>
          <p:cNvPr id="10" name="Picture Placeholder 28">
            <a:extLst>
              <a:ext uri="{FF2B5EF4-FFF2-40B4-BE49-F238E27FC236}">
                <a16:creationId xmlns:a16="http://schemas.microsoft.com/office/drawing/2014/main" id="{6911674F-4938-28CC-698B-4D693D42D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56" b="3256"/>
          <a:stretch/>
        </p:blipFill>
        <p:spPr>
          <a:xfrm>
            <a:off x="1091669" y="2936143"/>
            <a:ext cx="1024772" cy="9577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DF6E3C-56B3-615C-45D1-A7F0E62A5DA6}"/>
              </a:ext>
            </a:extLst>
          </p:cNvPr>
          <p:cNvSpPr txBox="1">
            <a:spLocks/>
          </p:cNvSpPr>
          <p:nvPr/>
        </p:nvSpPr>
        <p:spPr>
          <a:xfrm>
            <a:off x="9172809" y="4312045"/>
            <a:ext cx="2074183" cy="957730"/>
          </a:xfrm>
          <a:prstGeom prst="rect">
            <a:avLst/>
          </a:prstGeom>
        </p:spPr>
        <p:txBody>
          <a:bodyPr vert="horz" lIns="45720" tIns="45720" rIns="45720" bIns="45720" rtlCol="0" anchor="b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charset="0"/>
              <a:buNone/>
              <a:defRPr lang="en-US" sz="3200" b="0" i="0" kern="1200">
                <a:solidFill>
                  <a:schemeClr val="accent1"/>
                </a:solidFill>
                <a:latin typeface="+mj-lt"/>
                <a:ea typeface="ＭＳ Ｐゴシック" charset="0"/>
                <a:cs typeface="CiscoSansTT ExtraLight" panose="020B0303020201020303" pitchFamily="34" charset="0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ExtraLight" panose="020B0303020201020303" pitchFamily="34" charset="0"/>
              </a:rPr>
              <a:t>Insert accuracy Performance</a:t>
            </a:r>
          </a:p>
          <a:p>
            <a:pPr marL="0" marR="0" lvl="0" indent="0" algn="ctr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/>
              <a:cs typeface="CiscoSansTT ExtraLight" panose="020B0303020201020303" pitchFamily="34" charset="0"/>
            </a:endParaRPr>
          </a:p>
        </p:txBody>
      </p:sp>
      <p:pic>
        <p:nvPicPr>
          <p:cNvPr id="13" name="Picture Placeholder 26">
            <a:extLst>
              <a:ext uri="{FF2B5EF4-FFF2-40B4-BE49-F238E27FC236}">
                <a16:creationId xmlns:a16="http://schemas.microsoft.com/office/drawing/2014/main" id="{69D30824-7595-67EF-2D27-33C75E7231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28" b="3328"/>
          <a:stretch/>
        </p:blipFill>
        <p:spPr>
          <a:xfrm>
            <a:off x="9130766" y="2952533"/>
            <a:ext cx="1024772" cy="957729"/>
          </a:xfrm>
          <a:prstGeom prst="rect">
            <a:avLst/>
          </a:prstGeom>
          <a:noFill/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0B475206-C114-49C3-2316-31B4C0E81712}"/>
              </a:ext>
            </a:extLst>
          </p:cNvPr>
          <p:cNvSpPr txBox="1">
            <a:spLocks/>
          </p:cNvSpPr>
          <p:nvPr/>
        </p:nvSpPr>
        <p:spPr>
          <a:xfrm>
            <a:off x="853476" y="656622"/>
            <a:ext cx="9220909" cy="1668780"/>
          </a:xfrm>
          <a:prstGeom prst="rect">
            <a:avLst/>
          </a:prstGeom>
        </p:spPr>
        <p:txBody>
          <a:bodyPr/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Step 2  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Merge Data sets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EA1EC9A-D673-799E-B3CD-C4E17AAAF46E}"/>
              </a:ext>
            </a:extLst>
          </p:cNvPr>
          <p:cNvSpPr txBox="1">
            <a:spLocks/>
          </p:cNvSpPr>
          <p:nvPr/>
        </p:nvSpPr>
        <p:spPr>
          <a:xfrm>
            <a:off x="5009118" y="4312045"/>
            <a:ext cx="2455815" cy="95773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</a:rPr>
              <a:t>Add in all forecast streams</a:t>
            </a:r>
          </a:p>
        </p:txBody>
      </p:sp>
    </p:spTree>
    <p:extLst>
      <p:ext uri="{BB962C8B-B14F-4D97-AF65-F5344CB8AC3E}">
        <p14:creationId xmlns:p14="http://schemas.microsoft.com/office/powerpoint/2010/main" val="1338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977C34-E2E5-18C0-26AC-CAA9C3F1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644768"/>
            <a:ext cx="10972800" cy="685800"/>
          </a:xfrm>
        </p:spPr>
        <p:txBody>
          <a:bodyPr/>
          <a:lstStyle/>
          <a:p>
            <a:r>
              <a:rPr lang="en-US"/>
              <a:t>Creating a Forecast: Establishing Linearity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E0ADF-881D-5DFD-BFD2-22B6A5146604}"/>
              </a:ext>
            </a:extLst>
          </p:cNvPr>
          <p:cNvSpPr txBox="1"/>
          <p:nvPr/>
        </p:nvSpPr>
        <p:spPr>
          <a:xfrm>
            <a:off x="609602" y="4186848"/>
            <a:ext cx="389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Are there anomalies?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23D21-EF55-B1D4-A9F2-1828B413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5" y="1616529"/>
            <a:ext cx="12051350" cy="218845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6375F8-1D08-A270-BD10-D2129CBAE15D}"/>
              </a:ext>
            </a:extLst>
          </p:cNvPr>
          <p:cNvSpPr/>
          <p:nvPr/>
        </p:nvSpPr>
        <p:spPr>
          <a:xfrm>
            <a:off x="6477000" y="2160814"/>
            <a:ext cx="859972" cy="17798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8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60FA5-80B6-1CE8-CD20-EB18A0C37986}"/>
              </a:ext>
            </a:extLst>
          </p:cNvPr>
          <p:cNvSpPr txBox="1"/>
          <p:nvPr/>
        </p:nvSpPr>
        <p:spPr>
          <a:xfrm>
            <a:off x="481231" y="286748"/>
            <a:ext cx="534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+mn-ea"/>
                <a:cs typeface="CiscoSansTT Thin" charset="0"/>
              </a:rPr>
              <a:t>Calculate Growth rate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9242A-47CD-3CB5-4B64-DB1BE1AB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71" y="874946"/>
            <a:ext cx="8617256" cy="687208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  <a:latin typeface="+mn-lt"/>
              </a:rPr>
              <a:t>Remove the anomalies from the historical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C58A35-FD6F-B8E7-D72B-66251E0E6DEE}"/>
              </a:ext>
            </a:extLst>
          </p:cNvPr>
          <p:cNvGrpSpPr/>
          <p:nvPr/>
        </p:nvGrpSpPr>
        <p:grpSpPr>
          <a:xfrm>
            <a:off x="3064296" y="5599309"/>
            <a:ext cx="4515980" cy="688174"/>
            <a:chOff x="2633251" y="5429501"/>
            <a:chExt cx="4515980" cy="6881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1EF9C-16AC-C49A-6EE5-C299DD5C48DD}"/>
                </a:ext>
              </a:extLst>
            </p:cNvPr>
            <p:cNvSpPr txBox="1"/>
            <p:nvPr/>
          </p:nvSpPr>
          <p:spPr>
            <a:xfrm>
              <a:off x="2633251" y="5429501"/>
              <a:ext cx="3733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Q1 seems to be the strongest quarter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15E8A8-BE07-9818-BD0C-EDBBC64B4A21}"/>
                </a:ext>
              </a:extLst>
            </p:cNvPr>
            <p:cNvSpPr txBox="1"/>
            <p:nvPr/>
          </p:nvSpPr>
          <p:spPr>
            <a:xfrm>
              <a:off x="2633251" y="5779121"/>
              <a:ext cx="4515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Q4 seems to always reflect some Q/Q decline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D84317-8251-7C66-F135-DE54B5FC1F33}"/>
              </a:ext>
            </a:extLst>
          </p:cNvPr>
          <p:cNvSpPr txBox="1"/>
          <p:nvPr/>
        </p:nvSpPr>
        <p:spPr>
          <a:xfrm>
            <a:off x="453036" y="5651412"/>
            <a:ext cx="200888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Is there a trend?</a:t>
            </a:r>
          </a:p>
        </p:txBody>
      </p:sp>
      <p:pic>
        <p:nvPicPr>
          <p:cNvPr id="29" name="Graphic 28" descr="Arrow: Clockwise curve with solid fill">
            <a:extLst>
              <a:ext uri="{FF2B5EF4-FFF2-40B4-BE49-F238E27FC236}">
                <a16:creationId xmlns:a16="http://schemas.microsoft.com/office/drawing/2014/main" id="{12EEDE28-A850-F463-9E05-153683A01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6593" y="5506219"/>
            <a:ext cx="529914" cy="529914"/>
          </a:xfrm>
          <a:prstGeom prst="rect">
            <a:avLst/>
          </a:prstGeom>
        </p:spPr>
      </p:pic>
      <p:pic>
        <p:nvPicPr>
          <p:cNvPr id="2" name="Graphic 1" descr="Arrow: Clockwise curve with solid fill">
            <a:extLst>
              <a:ext uri="{FF2B5EF4-FFF2-40B4-BE49-F238E27FC236}">
                <a16:creationId xmlns:a16="http://schemas.microsoft.com/office/drawing/2014/main" id="{F315109B-D75F-0043-0B1E-41BE0EE05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538503" y="5776710"/>
            <a:ext cx="529913" cy="529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CBE47-86CB-546D-836A-2437DEA9B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64" y="1427569"/>
            <a:ext cx="11715271" cy="189380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A1B5D2-4A8A-64AA-B28D-AA41F5E3162A}"/>
              </a:ext>
            </a:extLst>
          </p:cNvPr>
          <p:cNvSpPr/>
          <p:nvPr/>
        </p:nvSpPr>
        <p:spPr>
          <a:xfrm>
            <a:off x="6482442" y="1881554"/>
            <a:ext cx="851175" cy="15769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53F2C-C8C0-19C1-5FB6-2686177BF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64" y="3519103"/>
            <a:ext cx="11715271" cy="1711572"/>
          </a:xfrm>
          <a:prstGeom prst="rect">
            <a:avLst/>
          </a:prstGeom>
        </p:spPr>
      </p:pic>
      <p:pic>
        <p:nvPicPr>
          <p:cNvPr id="32" name="Graphic 31" descr="Arrow: Clockwise curve with solid fill">
            <a:extLst>
              <a:ext uri="{FF2B5EF4-FFF2-40B4-BE49-F238E27FC236}">
                <a16:creationId xmlns:a16="http://schemas.microsoft.com/office/drawing/2014/main" id="{56D1C006-38BF-8865-DE37-8F9B6D9DC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911640" y="5044454"/>
            <a:ext cx="563714" cy="563714"/>
          </a:xfrm>
          <a:prstGeom prst="rect">
            <a:avLst/>
          </a:prstGeom>
        </p:spPr>
      </p:pic>
      <p:pic>
        <p:nvPicPr>
          <p:cNvPr id="27" name="Graphic 26" descr="Arrow: Clockwise curve with solid fill">
            <a:extLst>
              <a:ext uri="{FF2B5EF4-FFF2-40B4-BE49-F238E27FC236}">
                <a16:creationId xmlns:a16="http://schemas.microsoft.com/office/drawing/2014/main" id="{9F8BBE01-58D4-02ED-C27E-9C11ABB87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495131" y="5108849"/>
            <a:ext cx="563715" cy="563715"/>
          </a:xfrm>
          <a:prstGeom prst="rect">
            <a:avLst/>
          </a:prstGeom>
        </p:spPr>
      </p:pic>
      <p:pic>
        <p:nvPicPr>
          <p:cNvPr id="34" name="Graphic 33" descr="Arrow: Clockwise curve with solid fill">
            <a:extLst>
              <a:ext uri="{FF2B5EF4-FFF2-40B4-BE49-F238E27FC236}">
                <a16:creationId xmlns:a16="http://schemas.microsoft.com/office/drawing/2014/main" id="{E933DADE-E3B8-7AF2-7217-7ABE326C1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41496" y="5044454"/>
            <a:ext cx="520916" cy="520916"/>
          </a:xfrm>
          <a:prstGeom prst="rect">
            <a:avLst/>
          </a:prstGeom>
        </p:spPr>
      </p:pic>
      <p:pic>
        <p:nvPicPr>
          <p:cNvPr id="28" name="Graphic 27" descr="Arrow: Clockwise curve with solid fill">
            <a:extLst>
              <a:ext uri="{FF2B5EF4-FFF2-40B4-BE49-F238E27FC236}">
                <a16:creationId xmlns:a16="http://schemas.microsoft.com/office/drawing/2014/main" id="{5CEA677A-A97D-99A4-E88E-05691F64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624988" y="5108849"/>
            <a:ext cx="542563" cy="5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1E086A-9FC8-2464-EE1D-A16402D08678}"/>
              </a:ext>
            </a:extLst>
          </p:cNvPr>
          <p:cNvSpPr txBox="1"/>
          <p:nvPr/>
        </p:nvSpPr>
        <p:spPr>
          <a:xfrm>
            <a:off x="368879" y="3321933"/>
            <a:ext cx="425279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Forecast Streams Performance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3A3211-C54A-99AE-5072-5DA3D49CFBB0}"/>
              </a:ext>
            </a:extLst>
          </p:cNvPr>
          <p:cNvSpPr txBox="1">
            <a:spLocks/>
          </p:cNvSpPr>
          <p:nvPr/>
        </p:nvSpPr>
        <p:spPr>
          <a:xfrm>
            <a:off x="707573" y="421516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Forecast Streams and performance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1E0F241-F226-DF98-CBB0-9B7A77D2E6E4}"/>
              </a:ext>
            </a:extLst>
          </p:cNvPr>
          <p:cNvSpPr txBox="1">
            <a:spLocks/>
          </p:cNvSpPr>
          <p:nvPr/>
        </p:nvSpPr>
        <p:spPr>
          <a:xfrm>
            <a:off x="707573" y="1569800"/>
            <a:ext cx="3385456" cy="15615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</a:rPr>
              <a:t>Which stream has the best accuracy?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/>
              </a:rPr>
              <a:t>Is any of the stream showing persistent bias?</a:t>
            </a:r>
          </a:p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75A7F98-7DDD-5BF9-A9B2-6753B08447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318" y="1402885"/>
          <a:ext cx="6659109" cy="161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407938" imgH="1801528" progId="Excel.Sheet.12">
                  <p:embed/>
                </p:oleObj>
              </mc:Choice>
              <mc:Fallback>
                <p:oleObj name="Worksheet" r:id="rId2" imgW="7407938" imgH="1801528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5A7F98-7DDD-5BF9-A9B2-6753B0844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25318" y="1402885"/>
                        <a:ext cx="6659109" cy="161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E98572-FA34-280B-C08C-38D81A82F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472" y="3912624"/>
          <a:ext cx="11719788" cy="1950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228136" imgH="2405511" progId="Excel.Sheet.12">
                  <p:embed/>
                </p:oleObj>
              </mc:Choice>
              <mc:Fallback>
                <p:oleObj name="Worksheet" r:id="rId4" imgW="18228136" imgH="2405511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5E98572-FA34-280B-C08C-38D81A82F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8472" y="3912624"/>
                        <a:ext cx="11719788" cy="1950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36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2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F9FA14C64E5C408EF451846AED2714" ma:contentTypeVersion="13" ma:contentTypeDescription="Create a new document." ma:contentTypeScope="" ma:versionID="326ed3dd011f0f3fb73abcab1e540cb6">
  <xsd:schema xmlns:xsd="http://www.w3.org/2001/XMLSchema" xmlns:xs="http://www.w3.org/2001/XMLSchema" xmlns:p="http://schemas.microsoft.com/office/2006/metadata/properties" xmlns:ns2="d7a42288-6dd2-4d7c-bc43-253fb2924eee" xmlns:ns3="d9415f13-3030-419a-be9b-e5411acb7e95" targetNamespace="http://schemas.microsoft.com/office/2006/metadata/properties" ma:root="true" ma:fieldsID="a79f9c6a32091e64d14d30b0d30232d8" ns2:_="" ns3:_="">
    <xsd:import namespace="d7a42288-6dd2-4d7c-bc43-253fb2924eee"/>
    <xsd:import namespace="d9415f13-3030-419a-be9b-e5411acb7e9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42288-6dd2-4d7c-bc43-253fb2924ee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15f13-3030-419a-be9b-e5411acb7e9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168c6d8-f650-4a65-a55f-70b75074a347}" ma:internalName="TaxCatchAll" ma:showField="CatchAllData" ma:web="d9415f13-3030-419a-be9b-e5411acb7e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a42288-6dd2-4d7c-bc43-253fb2924eee">
      <Terms xmlns="http://schemas.microsoft.com/office/infopath/2007/PartnerControls"/>
    </lcf76f155ced4ddcb4097134ff3c332f>
    <TaxCatchAll xmlns="d9415f13-3030-419a-be9b-e5411acb7e95" xsi:nil="true"/>
  </documentManagement>
</p:properties>
</file>

<file path=customXml/itemProps1.xml><?xml version="1.0" encoding="utf-8"?>
<ds:datastoreItem xmlns:ds="http://schemas.openxmlformats.org/officeDocument/2006/customXml" ds:itemID="{085D8E07-598B-4578-BDCC-592FA662D262}"/>
</file>

<file path=customXml/itemProps2.xml><?xml version="1.0" encoding="utf-8"?>
<ds:datastoreItem xmlns:ds="http://schemas.openxmlformats.org/officeDocument/2006/customXml" ds:itemID="{EEDA0BF4-C49B-4F0D-95DD-585BD76BA1FF}"/>
</file>

<file path=customXml/itemProps3.xml><?xml version="1.0" encoding="utf-8"?>
<ds:datastoreItem xmlns:ds="http://schemas.openxmlformats.org/officeDocument/2006/customXml" ds:itemID="{EFE36EBC-2100-4D49-AEC8-7B708B0DAA36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336</Words>
  <Application>Microsoft Office PowerPoint</Application>
  <PresentationFormat>Widescreen</PresentationFormat>
  <Paragraphs>74</Paragraphs>
  <Slides>13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CiscoSansTT ExtraLight</vt:lpstr>
      <vt:lpstr>CiscoSansTT Light</vt:lpstr>
      <vt:lpstr>Lato</vt:lpstr>
      <vt:lpstr>Wingdings</vt:lpstr>
      <vt:lpstr>1_2023 Cisco Template Master</vt:lpstr>
      <vt:lpstr>2_2023 Cisco Template Master</vt:lpstr>
      <vt:lpstr>Worksheet</vt:lpstr>
      <vt:lpstr>Microsoft Excel Worksheet</vt:lpstr>
      <vt:lpstr> The Forecast Process</vt:lpstr>
      <vt:lpstr>PowerPoint Presentation</vt:lpstr>
      <vt:lpstr>PowerPoint Presentation</vt:lpstr>
      <vt:lpstr>PowerPoint Presentation</vt:lpstr>
      <vt:lpstr>Step 1  Pull the data</vt:lpstr>
      <vt:lpstr>PowerPoint Presentation</vt:lpstr>
      <vt:lpstr>Creating a Forecast: Establishing Linearity</vt:lpstr>
      <vt:lpstr>Remove the anomalies from the historical data</vt:lpstr>
      <vt:lpstr>PowerPoint Presentation</vt:lpstr>
      <vt:lpstr>Step 3  Analyze Data</vt:lpstr>
      <vt:lpstr>Step 4 :  Establishing a Future Forecast -Collaborate</vt:lpstr>
      <vt:lpstr>Finalize your forecast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Forecast Process</dc:title>
  <dc:creator>Anusha Basavaraj Siddannavar (anusbasa)</dc:creator>
  <cp:lastModifiedBy>Anusha Basavaraj Siddannavar (anusbasa)</cp:lastModifiedBy>
  <cp:revision>1</cp:revision>
  <dcterms:created xsi:type="dcterms:W3CDTF">2024-02-12T18:27:31Z</dcterms:created>
  <dcterms:modified xsi:type="dcterms:W3CDTF">2024-02-12T18:29:09Z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0x01010078F9FA14C64E5C408EF451846AED2714</vt:lpwstr>
  </property>
</Properties>
</file>